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45" r:id="rId2"/>
    <p:sldMasterId id="2147484045" r:id="rId3"/>
  </p:sldMasterIdLst>
  <p:notesMasterIdLst>
    <p:notesMasterId r:id="rId18"/>
  </p:notesMasterIdLst>
  <p:handoutMasterIdLst>
    <p:handoutMasterId r:id="rId19"/>
  </p:handoutMasterIdLst>
  <p:sldIdLst>
    <p:sldId id="257" r:id="rId4"/>
    <p:sldId id="277" r:id="rId5"/>
    <p:sldId id="293" r:id="rId6"/>
    <p:sldId id="294" r:id="rId7"/>
    <p:sldId id="319" r:id="rId8"/>
    <p:sldId id="295" r:id="rId9"/>
    <p:sldId id="297" r:id="rId10"/>
    <p:sldId id="296" r:id="rId11"/>
    <p:sldId id="298" r:id="rId12"/>
    <p:sldId id="299" r:id="rId13"/>
    <p:sldId id="300" r:id="rId14"/>
    <p:sldId id="281" r:id="rId15"/>
    <p:sldId id="272" r:id="rId16"/>
    <p:sldId id="320" r:id="rId17"/>
  </p:sldIdLst>
  <p:sldSz cx="9144000" cy="6858000" type="screen4x3"/>
  <p:notesSz cx="6794500" cy="9931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7B7"/>
    <a:srgbClr val="EE7F00"/>
    <a:srgbClr val="E2001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86447" autoAdjust="0"/>
  </p:normalViewPr>
  <p:slideViewPr>
    <p:cSldViewPr>
      <p:cViewPr varScale="1">
        <p:scale>
          <a:sx n="131" d="100"/>
          <a:sy n="131" d="100"/>
        </p:scale>
        <p:origin x="124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496" y="0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pPr>
              <a:defRPr/>
            </a:pPr>
            <a:fld id="{6746276F-708C-4E0B-9F8D-7E1557DC5C8F}" type="datetimeFigureOut">
              <a:rPr lang="fr-FR"/>
              <a:pPr>
                <a:defRPr/>
              </a:pPr>
              <a:t>19/01/2018</a:t>
            </a:fld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3829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496" y="9433829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pPr>
              <a:defRPr/>
            </a:pPr>
            <a:fld id="{D92715E4-6B09-476A-8DED-206CFCA38ACA}" type="slidenum">
              <a:rPr lang="fr-FR"/>
              <a:pPr>
                <a:defRPr/>
              </a:pPr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109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486" cy="496031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4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496" y="0"/>
            <a:ext cx="2944486" cy="496031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400"/>
            </a:lvl1pPr>
          </a:lstStyle>
          <a:p>
            <a:pPr>
              <a:defRPr/>
            </a:pPr>
            <a:fld id="{C01EE892-A140-45FD-A580-B257FDC011DD}" type="datetimeFigureOut">
              <a:rPr lang="fr-FR"/>
              <a:pPr>
                <a:defRPr/>
              </a:pPr>
              <a:t>19/01/2018</a:t>
            </a:fld>
            <a:endParaRPr lang="en-GB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1" rIns="95561" bIns="47781" rtlCol="0" anchor="ctr"/>
          <a:lstStyle/>
          <a:p>
            <a:pPr lvl="0"/>
            <a:endParaRPr lang="fr-FR" noProof="0" dirty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147" y="4716914"/>
            <a:ext cx="5436208" cy="4468899"/>
          </a:xfrm>
          <a:prstGeom prst="rect">
            <a:avLst/>
          </a:prstGeom>
        </p:spPr>
        <p:txBody>
          <a:bodyPr vert="horz" lIns="95561" tIns="47781" rIns="95561" bIns="47781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829"/>
            <a:ext cx="2944486" cy="496031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4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496" y="9433829"/>
            <a:ext cx="2944486" cy="496031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400"/>
            </a:lvl1pPr>
          </a:lstStyle>
          <a:p>
            <a:pPr>
              <a:defRPr/>
            </a:pPr>
            <a:fld id="{EE6F6D75-7F52-42AD-91DB-7A04B0944636}" type="slidenum">
              <a:rPr lang="fr-FR"/>
              <a:pPr>
                <a:defRPr/>
              </a:pPr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03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07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F29B9-93EC-4A24-88F9-F8F37B608F41}" type="slidenum">
              <a:rPr lang="fr-FR" smtClean="0"/>
              <a:pPr/>
              <a:t>1</a:t>
            </a:fld>
            <a:endParaRPr lang="en-GB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040" y="4717138"/>
            <a:ext cx="4982422" cy="4469368"/>
          </a:xfrm>
          <a:noFill/>
          <a:ln w="9525"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07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F29B9-93EC-4A24-88F9-F8F37B608F41}" type="slidenum">
              <a:rPr lang="fr-FR" smtClean="0"/>
              <a:pPr/>
              <a:t>2</a:t>
            </a:fld>
            <a:endParaRPr lang="en-GB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040" y="4717138"/>
            <a:ext cx="4982422" cy="4469368"/>
          </a:xfrm>
          <a:noFill/>
          <a:ln w="9525"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07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F29B9-93EC-4A24-88F9-F8F37B608F41}" type="slidenum">
              <a:rPr lang="fr-FR" smtClean="0"/>
              <a:pPr/>
              <a:t>14</a:t>
            </a:fld>
            <a:endParaRPr lang="en-GB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040" y="4717138"/>
            <a:ext cx="4982422" cy="4469368"/>
          </a:xfrm>
          <a:noFill/>
          <a:ln w="9525"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gi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8313" y="1916113"/>
            <a:ext cx="82073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685800" y="2996952"/>
            <a:ext cx="7772400" cy="60349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78904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388" y="6453188"/>
            <a:ext cx="1152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BEE01-44BF-4FDC-95CF-094C5A6FC5F5}" type="datetimeFigureOut">
              <a:rPr lang="fr-FR"/>
              <a:pPr>
                <a:defRPr/>
              </a:pPr>
              <a:t>19/01/2018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476375" y="6453188"/>
            <a:ext cx="3816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avec numér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8820150" y="6524625"/>
            <a:ext cx="288925" cy="28892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r="3000000" sx="93000" sy="93000" algn="ctr" rotWithShape="0">
              <a:schemeClr val="bg1">
                <a:lumMod val="8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9E05CE05-21BF-4BE5-8042-B1AB01A07B33}" type="slidenum">
              <a:rPr lang="fr-FR" sz="900">
                <a:solidFill>
                  <a:srgbClr val="000000"/>
                </a:solidFill>
                <a:cs typeface="Arial" pitchFamily="34" charset="0"/>
              </a:rPr>
              <a:pPr algn="ctr">
                <a:defRPr/>
              </a:pPr>
              <a:t>‹N°›</a:t>
            </a:fld>
            <a:endParaRPr lang="en-GB" sz="900" dirty="0"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1F620-4F7B-4EFF-B6C1-7D60F6D3BEEE}" type="datetimeFigureOut">
              <a:rPr lang="fr-FR"/>
              <a:pPr>
                <a:defRPr/>
              </a:pPr>
              <a:t>19/01/2018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C6A69-E35D-4E32-B505-C0427F4C5191}" type="datetimeFigureOut">
              <a:rPr lang="fr-FR"/>
              <a:pPr>
                <a:defRPr/>
              </a:pPr>
              <a:t>19/01/2018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64E7-77ED-4CEF-9BE1-BF2122029A6D}" type="datetimeFigureOut">
              <a:rPr lang="fr-FR"/>
              <a:pPr>
                <a:defRPr/>
              </a:pPr>
              <a:t>19/01/2018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8E1C2-5244-4D26-A06D-F352D0EC625A}" type="datetimeFigureOut">
              <a:rPr lang="fr-FR"/>
              <a:pPr>
                <a:defRPr/>
              </a:pPr>
              <a:t>19/01/2018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62590-87E2-49A7-A75D-7FE8B9C8D42A}" type="datetimeFigureOut">
              <a:rPr lang="fr-FR"/>
              <a:pPr>
                <a:defRPr/>
              </a:pPr>
              <a:t>19/01/2018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"/>
            <a:ext cx="9144000" cy="6857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9688" y="3036508"/>
            <a:ext cx="7752183" cy="761301"/>
          </a:xfrm>
          <a:prstGeom prst="rect">
            <a:avLst/>
          </a:prstGeom>
        </p:spPr>
        <p:txBody>
          <a:bodyPr anchor="b"/>
          <a:lstStyle>
            <a:lvl1pPr algn="ctr">
              <a:defRPr sz="40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6780" y="3998278"/>
            <a:ext cx="6858000" cy="4761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0699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7754" y="157862"/>
            <a:ext cx="7886700" cy="427355"/>
          </a:xfrm>
          <a:prstGeom prst="rect">
            <a:avLst/>
          </a:prstGeom>
        </p:spPr>
        <p:txBody>
          <a:bodyPr/>
          <a:lstStyle>
            <a:lvl1pPr algn="ctr">
              <a:defRPr sz="25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 sz="18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05175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 sz="18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 sz="18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17754" y="157862"/>
            <a:ext cx="7886700" cy="427355"/>
          </a:xfrm>
          <a:prstGeom prst="rect">
            <a:avLst/>
          </a:prstGeom>
        </p:spPr>
        <p:txBody>
          <a:bodyPr/>
          <a:lstStyle>
            <a:lvl1pPr algn="ctr">
              <a:defRPr sz="25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775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548384"/>
            <a:ext cx="3868340" cy="35928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bg2">
                    <a:lumMod val="1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1907666"/>
            <a:ext cx="3868340" cy="4505325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 sz="18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548383"/>
            <a:ext cx="3887391" cy="3592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907667"/>
            <a:ext cx="3887391" cy="4505324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 sz="18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17754" y="157862"/>
            <a:ext cx="7886700" cy="427355"/>
          </a:xfrm>
          <a:prstGeom prst="rect">
            <a:avLst/>
          </a:prstGeom>
        </p:spPr>
        <p:txBody>
          <a:bodyPr/>
          <a:lstStyle>
            <a:lvl1pPr algn="ctr">
              <a:defRPr sz="25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9974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17754" y="157862"/>
            <a:ext cx="7886700" cy="427355"/>
          </a:xfrm>
          <a:prstGeom prst="rect">
            <a:avLst/>
          </a:prstGeom>
        </p:spPr>
        <p:txBody>
          <a:bodyPr/>
          <a:lstStyle>
            <a:lvl1pPr algn="ctr">
              <a:defRPr sz="25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7278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sans numérotation de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147248" cy="4536504"/>
          </a:xfrm>
        </p:spPr>
        <p:txBody>
          <a:bodyPr/>
          <a:lstStyle>
            <a:lvl1pPr>
              <a:buFontTx/>
              <a:buBlip>
                <a:blip r:embed="rId2"/>
              </a:buBlip>
              <a:defRPr sz="1800"/>
            </a:lvl1pPr>
            <a:lvl2pPr>
              <a:buFontTx/>
              <a:buBlip>
                <a:blip r:embed="rId3"/>
              </a:buBlip>
              <a:defRPr sz="1800"/>
            </a:lvl2pPr>
            <a:lvl3pPr>
              <a:buFontTx/>
              <a:buBlip>
                <a:blip r:embed="rId4"/>
              </a:buBlip>
              <a:defRPr sz="1800"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23A9B-A37D-4A3B-8CA0-19F139CF77D1}" type="datetimeFigureOut">
              <a:rPr lang="fr-FR"/>
              <a:pPr>
                <a:defRPr/>
              </a:pPr>
              <a:t>19/01/2018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816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avec numérotation de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8820150" y="6524625"/>
            <a:ext cx="288925" cy="28892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r="3000000" sx="93000" sy="93000" algn="ctr" rotWithShape="0">
              <a:schemeClr val="bg1">
                <a:lumMod val="8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59503F0A-55A2-42A4-BC4A-32D66021ACE9}" type="slidenum">
              <a:rPr lang="fr-FR" sz="900">
                <a:solidFill>
                  <a:srgbClr val="000000"/>
                </a:solidFill>
              </a:rPr>
              <a:pPr algn="ctr">
                <a:defRPr/>
              </a:pPr>
              <a:t>‹N°›</a:t>
            </a:fld>
            <a:endParaRPr lang="en-GB" sz="9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147248" cy="4536504"/>
          </a:xfrm>
        </p:spPr>
        <p:txBody>
          <a:bodyPr/>
          <a:lstStyle>
            <a:lvl1pPr>
              <a:buFontTx/>
              <a:buBlip>
                <a:blip r:embed="rId2"/>
              </a:buBlip>
              <a:defRPr sz="1800"/>
            </a:lvl1pPr>
            <a:lvl2pPr>
              <a:buFontTx/>
              <a:buBlip>
                <a:blip r:embed="rId3"/>
              </a:buBlip>
              <a:defRPr sz="1800"/>
            </a:lvl2pPr>
            <a:lvl3pPr>
              <a:buFontTx/>
              <a:buBlip>
                <a:blip r:embed="rId4"/>
              </a:buBlip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E8EBB-C6DE-4246-8B87-4F9BEEA8FBFE}" type="datetimeFigureOut">
              <a:rPr lang="fr-FR"/>
              <a:pPr>
                <a:defRPr/>
              </a:pPr>
              <a:t>19/01/2018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8000" y="190800"/>
            <a:ext cx="7059600" cy="574675"/>
          </a:xfrm>
        </p:spPr>
        <p:txBody>
          <a:bodyPr/>
          <a:lstStyle>
            <a:lvl1pPr>
              <a:defRPr sz="200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552" y="1600200"/>
            <a:ext cx="3956248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56248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6D2C3-C657-4C1D-8194-FA7BBBAFCF20}" type="datetimeFigureOut">
              <a:rPr lang="fr-FR"/>
              <a:pPr>
                <a:defRPr/>
              </a:pPr>
              <a:t>19/01/2018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8000" y="190800"/>
            <a:ext cx="7059600" cy="574675"/>
          </a:xfrm>
        </p:spPr>
        <p:txBody>
          <a:bodyPr/>
          <a:lstStyle>
            <a:lvl1pPr>
              <a:defRPr sz="200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1535113"/>
            <a:ext cx="3957836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9552" y="2174875"/>
            <a:ext cx="3957836" cy="391842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95942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959423" cy="391842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51642-C1D0-4A71-9E1F-9EEB6B74FF11}" type="datetimeFigureOut">
              <a:rPr lang="fr-FR"/>
              <a:pPr>
                <a:defRPr/>
              </a:pPr>
              <a:t>19/01/2018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0C75-DD16-4392-BD76-484D328484FE}" type="datetimeFigureOut">
              <a:rPr lang="fr-FR"/>
              <a:pPr>
                <a:defRPr/>
              </a:pPr>
              <a:t>19/01/2018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CB9A-9291-4B36-BFCE-2DBD4949D65E}" type="datetimeFigureOut">
              <a:rPr lang="fr-FR"/>
              <a:pPr>
                <a:defRPr/>
              </a:pPr>
              <a:t>19/01/2018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28000" y="190800"/>
            <a:ext cx="7059600" cy="576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B1D0-6C47-4F66-9CD3-9376FED744A3}" type="datetimeFigureOut">
              <a:rPr lang="fr-FR"/>
              <a:pPr>
                <a:defRPr/>
              </a:pPr>
              <a:t>19/01/2018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B5A72-B331-4239-98A4-17794D6E7E89}" type="datetimeFigureOut">
              <a:rPr lang="fr-FR"/>
              <a:pPr>
                <a:defRPr/>
              </a:pPr>
              <a:t>19/01/2018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9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9750" y="1484313"/>
            <a:ext cx="81470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04825" y="6453188"/>
            <a:ext cx="104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5B2F8B-FC72-4B65-B326-44226D48064A}" type="datetimeFigureOut">
              <a:rPr lang="fr-FR"/>
              <a:pPr>
                <a:defRPr/>
              </a:pPr>
              <a:t>19/01/2018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92275" y="6453188"/>
            <a:ext cx="4464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2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28675" y="190500"/>
            <a:ext cx="7059613" cy="574675"/>
          </a:xfrm>
          <a:prstGeom prst="rect">
            <a:avLst/>
          </a:prstGeom>
          <a:noFill/>
          <a:ln w="0">
            <a:noFill/>
            <a:prstDash val="sysDot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31" r:id="rId2"/>
    <p:sldLayoutId id="2147484043" r:id="rId3"/>
    <p:sldLayoutId id="2147484032" r:id="rId4"/>
    <p:sldLayoutId id="2147484033" r:id="rId5"/>
    <p:sldLayoutId id="2147484034" r:id="rId6"/>
    <p:sldLayoutId id="2147484035" r:id="rId7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abelBold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abelBold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abelBold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abelBoldIT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0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27088" y="188913"/>
            <a:ext cx="70580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03238" y="6454775"/>
            <a:ext cx="1044575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87E72D-54F5-4D82-BE54-5D74C712C228}" type="datetimeFigureOut">
              <a:rPr lang="fr-FR"/>
              <a:pPr>
                <a:defRPr/>
              </a:pPr>
              <a:t>19/01/2018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92275" y="6454775"/>
            <a:ext cx="4464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44" r:id="rId3"/>
    <p:sldLayoutId id="2147484038" r:id="rId4"/>
    <p:sldLayoutId id="2147484039" r:id="rId5"/>
    <p:sldLayoutId id="2147484040" r:id="rId6"/>
    <p:sldLayoutId id="2147484041" r:id="rId7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"/>
            <a:ext cx="9144000" cy="68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3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28" descr="Nationale_2.JPG"/>
          <p:cNvPicPr>
            <a:picLocks noChangeAspect="1"/>
          </p:cNvPicPr>
          <p:nvPr/>
        </p:nvPicPr>
        <p:blipFill rotWithShape="1">
          <a:blip r:embed="rId3" cstate="print">
            <a:lum bright="10000"/>
          </a:blip>
          <a:srcRect l="13691" t="20635" r="18581" b="22136"/>
          <a:stretch/>
        </p:blipFill>
        <p:spPr bwMode="auto">
          <a:xfrm>
            <a:off x="-27508" y="-963488"/>
            <a:ext cx="9152065" cy="5738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Image 3" descr="DSC_2041.JPG"/>
          <p:cNvPicPr>
            <a:picLocks noChangeAspect="1"/>
          </p:cNvPicPr>
          <p:nvPr/>
        </p:nvPicPr>
        <p:blipFill>
          <a:blip r:embed="rId4" cstate="print"/>
          <a:srcRect l="2751" t="8502" r="1962" b="3758"/>
          <a:stretch>
            <a:fillRect/>
          </a:stretch>
        </p:blipFill>
        <p:spPr bwMode="auto">
          <a:xfrm>
            <a:off x="7031" y="4509120"/>
            <a:ext cx="3844995" cy="2348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Image 21" descr="Etang_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588708">
            <a:off x="3063917" y="4675590"/>
            <a:ext cx="3322637" cy="2492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Image 33" descr="Carrefour_1.JPG"/>
          <p:cNvPicPr>
            <a:picLocks noChangeAspect="1"/>
          </p:cNvPicPr>
          <p:nvPr/>
        </p:nvPicPr>
        <p:blipFill>
          <a:blip r:embed="rId6" cstate="print"/>
          <a:srcRect l="9229" t="50018" r="52013" b="14297"/>
          <a:stretch>
            <a:fillRect/>
          </a:stretch>
        </p:blipFill>
        <p:spPr bwMode="auto">
          <a:xfrm>
            <a:off x="6064618" y="4608512"/>
            <a:ext cx="3403926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-36512" y="4149080"/>
            <a:ext cx="9180512" cy="769441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SPRING-LONGER</a:t>
            </a:r>
            <a:endParaRPr lang="en-GB" sz="44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516216" y="764704"/>
            <a:ext cx="2627784" cy="609329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6516216" y="1938159"/>
            <a:ext cx="2627784" cy="461664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marL="182563" indent="-182563" eaLnBrk="0" hangingPunct="0">
              <a:lnSpc>
                <a:spcPct val="150000"/>
              </a:lnSpc>
              <a:buFont typeface="Wingdings" pitchFamily="2" charset="2"/>
              <a:buChar char="Ü"/>
              <a:tabLst>
                <a:tab pos="503238" algn="l"/>
              </a:tabLst>
            </a:pPr>
            <a:r>
              <a:rPr lang="en-US" sz="1400" dirty="0" smtClean="0"/>
              <a:t>The transport position is locked automatically (no need to get down from the tractor).</a:t>
            </a:r>
          </a:p>
          <a:p>
            <a:pPr marL="182563" indent="-182563" eaLnBrk="0" hangingPunct="0">
              <a:lnSpc>
                <a:spcPct val="150000"/>
              </a:lnSpc>
              <a:buFont typeface="Wingdings" pitchFamily="2" charset="2"/>
              <a:buChar char="Ü"/>
              <a:tabLst>
                <a:tab pos="503238" algn="l"/>
              </a:tabLst>
            </a:pPr>
            <a:r>
              <a:rPr lang="en-US" sz="1400" dirty="0" smtClean="0"/>
              <a:t>As explained opposite, a pin is activated by means of a cable. This cable is driven by the horizontal offset of the machine.</a:t>
            </a:r>
          </a:p>
          <a:p>
            <a:pPr marL="182563" indent="-182563" eaLnBrk="0" hangingPunct="0">
              <a:lnSpc>
                <a:spcPct val="150000"/>
              </a:lnSpc>
              <a:buFont typeface="Wingdings" pitchFamily="2" charset="2"/>
              <a:buChar char="Ü"/>
              <a:tabLst>
                <a:tab pos="503238" algn="l"/>
              </a:tabLst>
            </a:pPr>
            <a:r>
              <a:rPr lang="en-US" sz="1400" dirty="0" smtClean="0"/>
              <a:t>Consequently, if you offset the machine, then rock the head to the vertical position and retract the offset, the head will be locked.</a:t>
            </a:r>
            <a:endParaRPr lang="en-US" sz="1400" dirty="0">
              <a:ea typeface="Times New Roman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372200" y="1052736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 Product         points</a:t>
            </a:r>
            <a:endParaRPr lang="en-US" dirty="0">
              <a:latin typeface="Arial Black" pitchFamily="34" charset="0"/>
            </a:endParaRPr>
          </a:p>
        </p:txBody>
      </p:sp>
      <p:grpSp>
        <p:nvGrpSpPr>
          <p:cNvPr id="2" name="Groupe 22"/>
          <p:cNvGrpSpPr/>
          <p:nvPr/>
        </p:nvGrpSpPr>
        <p:grpSpPr>
          <a:xfrm>
            <a:off x="7653825" y="1014884"/>
            <a:ext cx="457200" cy="469900"/>
            <a:chOff x="5867400" y="2032000"/>
            <a:chExt cx="457200" cy="469900"/>
          </a:xfrm>
        </p:grpSpPr>
        <p:grpSp>
          <p:nvGrpSpPr>
            <p:cNvPr id="3" name="Groupe 28"/>
            <p:cNvGrpSpPr/>
            <p:nvPr/>
          </p:nvGrpSpPr>
          <p:grpSpPr>
            <a:xfrm>
              <a:off x="5918200" y="2095500"/>
              <a:ext cx="368300" cy="355600"/>
              <a:chOff x="5918200" y="2095500"/>
              <a:chExt cx="368300" cy="3556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057900" y="2095500"/>
                <a:ext cx="76200" cy="355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918200" y="2222500"/>
                <a:ext cx="368300" cy="889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Ellipse 26"/>
            <p:cNvSpPr/>
            <p:nvPr/>
          </p:nvSpPr>
          <p:spPr>
            <a:xfrm>
              <a:off x="5867400" y="2032000"/>
              <a:ext cx="457200" cy="469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21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0175"/>
            <a:ext cx="8027988" cy="561975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en-US" sz="2400" dirty="0" smtClean="0"/>
              <a:t>Transport position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35496" y="4834692"/>
            <a:ext cx="6264696" cy="134504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/>
              <a:t>The Spring-Longer is less than 2 m wide in the transport position. It therefore remains within the tractor outline.</a:t>
            </a: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For maximum safety, the mower unit is mechanically locked.</a:t>
            </a: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The locking system is based on a pin indexed to a cable.</a:t>
            </a:r>
            <a:endParaRPr lang="en-US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149200" y="899428"/>
            <a:ext cx="622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Safety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9" name="Image 13" descr="Transport_1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827584" y="1316121"/>
            <a:ext cx="1994921" cy="1497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605" descr="Dispositif transport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1500" y="2924641"/>
            <a:ext cx="2210774" cy="165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606" descr="Dispositif transport_1"/>
          <p:cNvPicPr>
            <a:picLocks noChangeAspect="1" noChangeArrowheads="1"/>
          </p:cNvPicPr>
          <p:nvPr/>
        </p:nvPicPr>
        <p:blipFill>
          <a:blip r:embed="rId4" cstate="print"/>
          <a:srcRect b="9775"/>
          <a:stretch>
            <a:fillRect/>
          </a:stretch>
        </p:blipFill>
        <p:spPr bwMode="auto">
          <a:xfrm>
            <a:off x="3707905" y="1316121"/>
            <a:ext cx="2214370" cy="1497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0" y="2996952"/>
            <a:ext cx="37115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Automatic </a:t>
            </a: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transport </a:t>
            </a: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lock</a:t>
            </a:r>
            <a:endParaRPr lang="en-US" sz="9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Line 2"/>
          <p:cNvSpPr>
            <a:spLocks noChangeShapeType="1"/>
          </p:cNvSpPr>
          <p:nvPr/>
        </p:nvSpPr>
        <p:spPr bwMode="auto">
          <a:xfrm flipV="1">
            <a:off x="6315075" y="2547938"/>
            <a:ext cx="1295400" cy="3733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1273" name="Picture 25" descr="http://www.kuhn-paysagepro.fr/internet/paysage.nsf/0/7b5a35f6a346623bc1257567002cb200/Body/4.4112?OpenElement&amp;FieldElemFormat=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7025" y="344488"/>
            <a:ext cx="952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9" name="AutoShape 73"/>
          <p:cNvSpPr>
            <a:spLocks noChangeArrowheads="1"/>
          </p:cNvSpPr>
          <p:nvPr/>
        </p:nvSpPr>
        <p:spPr bwMode="auto">
          <a:xfrm>
            <a:off x="144016" y="145453"/>
            <a:ext cx="7740352" cy="50120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tIns="10800" bIns="8280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sz="2000" b="1" dirty="0" smtClean="0"/>
              <a:t>Kinematics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8" name="Group 6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125826"/>
              </p:ext>
            </p:extLst>
          </p:nvPr>
        </p:nvGraphicFramePr>
        <p:xfrm>
          <a:off x="179512" y="1052736"/>
          <a:ext cx="5717611" cy="5567045"/>
        </p:xfrm>
        <a:graphic>
          <a:graphicData uri="http://schemas.openxmlformats.org/drawingml/2006/table">
            <a:tbl>
              <a:tblPr/>
              <a:tblGrid>
                <a:gridCol w="164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SPECIFICATIONS</a:t>
                      </a:r>
                      <a:endParaRPr kumimoji="0" lang="en-US" altLang="ko-KR" sz="1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 1680 RP</a:t>
                      </a:r>
                      <a:endParaRPr kumimoji="0" lang="en-US" sz="1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 2080 RP</a:t>
                      </a:r>
                      <a:endParaRPr kumimoji="0" lang="en-US" sz="1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 2380 RP</a:t>
                      </a:r>
                      <a:endParaRPr kumimoji="0" lang="en-US" sz="1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Position of the mower unit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Side rear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Horizontal offset	</a:t>
                      </a:r>
                      <a:r>
                        <a:rPr kumimoji="0" lang="en-US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3.50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3.90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4.20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Horizontal displacement	</a:t>
                      </a:r>
                      <a:r>
                        <a:rPr kumimoji="0" lang="en-US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0.90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Horizontal displacement mode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Pivot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Mower unit safety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Hydraulic break-back in forward/reverse</a:t>
                      </a:r>
                      <a:b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with auto return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Vertical displacement	</a:t>
                      </a:r>
                      <a:r>
                        <a:rPr kumimoji="0" lang="en-US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0.60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0.60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0.60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Vertical displacement mode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Transport height</a:t>
                      </a:r>
                      <a:r>
                        <a:rPr lang="en-US" noProof="0" dirty="0" smtClean="0"/>
                        <a:t/>
                      </a:r>
                      <a:br>
                        <a:rPr lang="en-US" noProof="0" dirty="0" smtClean="0"/>
                      </a:b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with 0.5 m ground clearance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2.60 m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3.00 m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3.30 m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Transport width	</a:t>
                      </a:r>
                      <a:r>
                        <a:rPr kumimoji="0" lang="en-US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1.91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Max. ditch angle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70°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Max. bank angle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Machine weight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1285 kg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1365 kg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1425 kg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6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Tractor power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70 hp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75 hp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 hp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Tractor weight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3500 kg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3500 kg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3500 kg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21" name="Picture 200" descr="a54f0033BZEN1"/>
          <p:cNvPicPr>
            <a:picLocks noChangeAspect="1" noChangeArrowheads="1"/>
          </p:cNvPicPr>
          <p:nvPr/>
        </p:nvPicPr>
        <p:blipFill>
          <a:blip r:embed="rId3" cstate="print"/>
          <a:srcRect l="13596" r="7477" b="4723"/>
          <a:stretch>
            <a:fillRect/>
          </a:stretch>
        </p:blipFill>
        <p:spPr bwMode="auto">
          <a:xfrm>
            <a:off x="5967413" y="908050"/>
            <a:ext cx="31416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67" descr="sprint longer 018"/>
          <p:cNvPicPr>
            <a:picLocks noChangeAspect="1" noChangeArrowheads="1"/>
          </p:cNvPicPr>
          <p:nvPr/>
        </p:nvPicPr>
        <p:blipFill>
          <a:blip r:embed="rId4" cstate="print"/>
          <a:srcRect t="23677"/>
          <a:stretch>
            <a:fillRect/>
          </a:stretch>
        </p:blipFill>
        <p:spPr bwMode="auto">
          <a:xfrm>
            <a:off x="6650038" y="4652963"/>
            <a:ext cx="1954212" cy="198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73"/>
          <p:cNvSpPr>
            <a:spLocks noChangeArrowheads="1"/>
          </p:cNvSpPr>
          <p:nvPr/>
        </p:nvSpPr>
        <p:spPr bwMode="auto">
          <a:xfrm>
            <a:off x="86841" y="112252"/>
            <a:ext cx="7725519" cy="58044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tIns="10800" bIns="8280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sz="2400" b="1" dirty="0" smtClean="0"/>
              <a:t>Drive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5370" name="Picture 25" descr="http://www.kuhn-paysagepro.fr/internet/paysage.nsf/0/7b5a35f6a346623bc1257567002cb200/Body/4.4112?OpenElement&amp;FieldElemFormat=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7025" y="344488"/>
            <a:ext cx="952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673820"/>
              </p:ext>
            </p:extLst>
          </p:nvPr>
        </p:nvGraphicFramePr>
        <p:xfrm>
          <a:off x="179388" y="1482725"/>
          <a:ext cx="5940425" cy="1554480"/>
        </p:xfrm>
        <a:graphic>
          <a:graphicData uri="http://schemas.openxmlformats.org/drawingml/2006/table">
            <a:tbl>
              <a:tblPr/>
              <a:tblGrid>
                <a:gridCol w="1906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27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SPECIFICATIONS</a:t>
                      </a:r>
                      <a:endParaRPr kumimoji="0" lang="en-US" altLang="ko-K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 1680 RP</a:t>
                      </a: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 2080 RP</a:t>
                      </a: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 2380 RP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PTO speed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540 min</a:t>
                      </a:r>
                      <a:r>
                        <a:rPr kumimoji="0" lang="en-US" sz="12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-1</a:t>
                      </a: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at 90 hp  </a:t>
                      </a:r>
                      <a:r>
                        <a:rPr lang="en-US" noProof="0" dirty="0" smtClean="0"/>
                        <a:t/>
                      </a:r>
                      <a:br>
                        <a:rPr lang="en-US" noProof="0" dirty="0" smtClean="0"/>
                      </a:b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or 1000 min</a:t>
                      </a:r>
                      <a:r>
                        <a:rPr kumimoji="0" lang="en-US" sz="12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-1</a:t>
                      </a: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at 120 hp by reversing the two pulleys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Universal joint</a:t>
                      </a:r>
                      <a:endParaRPr kumimoji="0" lang="en-US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Without free-wheel clutch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Belt</a:t>
                      </a:r>
                      <a:endParaRPr kumimoji="0" lang="en-US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Four V-belts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Gearbox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Helical bevel gears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Picture 66" descr="IMG_54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112" y="3846513"/>
            <a:ext cx="3187272" cy="2390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67" descr="IMG_54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846513"/>
            <a:ext cx="3184582" cy="2390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70" descr="IMG_548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9" y="1484484"/>
            <a:ext cx="2303660" cy="1728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25" descr="http://www.kuhn-paysagepro.fr/internet/paysage.nsf/0/7b5a35f6a346623bc1257567002cb200/Body/4.4112?OpenElement&amp;FieldElemFormat=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7025" y="344488"/>
            <a:ext cx="952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02" name="AutoShape 73"/>
          <p:cNvSpPr>
            <a:spLocks noChangeArrowheads="1"/>
          </p:cNvSpPr>
          <p:nvPr/>
        </p:nvSpPr>
        <p:spPr bwMode="auto">
          <a:xfrm>
            <a:off x="285750" y="119063"/>
            <a:ext cx="8143875" cy="58044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tIns="10800" bIns="8280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sz="2400" b="1" dirty="0" smtClean="0"/>
              <a:t>Mower unit</a:t>
            </a:r>
            <a:endParaRPr lang="en-US" sz="2400" dirty="0"/>
          </a:p>
        </p:txBody>
      </p:sp>
      <p:graphicFrame>
        <p:nvGraphicFramePr>
          <p:cNvPr id="8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970440"/>
              </p:ext>
            </p:extLst>
          </p:nvPr>
        </p:nvGraphicFramePr>
        <p:xfrm>
          <a:off x="1871663" y="980728"/>
          <a:ext cx="5436640" cy="3286050"/>
        </p:xfrm>
        <a:graphic>
          <a:graphicData uri="http://schemas.openxmlformats.org/drawingml/2006/table">
            <a:tbl>
              <a:tblPr/>
              <a:tblGrid>
                <a:gridCol w="1936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8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27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SPECIFICATIONS</a:t>
                      </a:r>
                      <a:endParaRPr kumimoji="0" lang="en-US" altLang="ko-K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 1680 RP</a:t>
                      </a: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 2080 RP</a:t>
                      </a: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 2380 RP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Cutting width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1.60 m          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2.00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2.30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Cutting height</a:t>
                      </a:r>
                      <a:endParaRPr kumimoji="0" lang="en-US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 settings:  40 / 70 / 100 / 130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Rotor diameter with knives</a:t>
                      </a:r>
                      <a:endParaRPr kumimoji="0" lang="en-US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460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Rotor speed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2,530 min</a:t>
                      </a:r>
                      <a:r>
                        <a:rPr kumimoji="0" lang="en-US" sz="12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30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Type of flails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spoon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Number of flails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Shackle diameter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Shackle screw diameter</a:t>
                      </a:r>
                      <a:endParaRPr kumimoji="0" lang="en-US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Sensor roller diameter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170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Projection guard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Picture 94" descr="sprint longer 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456113"/>
            <a:ext cx="2951163" cy="221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5" descr="IMG_54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456113"/>
            <a:ext cx="2927350" cy="2195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96" descr="IMG_5430"/>
          <p:cNvPicPr>
            <a:picLocks noChangeAspect="1" noChangeArrowheads="1"/>
          </p:cNvPicPr>
          <p:nvPr/>
        </p:nvPicPr>
        <p:blipFill>
          <a:blip r:embed="rId5" cstate="print"/>
          <a:srcRect r="14624"/>
          <a:stretch>
            <a:fillRect/>
          </a:stretch>
        </p:blipFill>
        <p:spPr bwMode="auto">
          <a:xfrm>
            <a:off x="6372225" y="4454525"/>
            <a:ext cx="2520950" cy="221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28" descr="Nationale_2.JPG"/>
          <p:cNvPicPr>
            <a:picLocks noChangeAspect="1"/>
          </p:cNvPicPr>
          <p:nvPr/>
        </p:nvPicPr>
        <p:blipFill rotWithShape="1">
          <a:blip r:embed="rId3" cstate="print">
            <a:lum bright="10000"/>
          </a:blip>
          <a:srcRect l="13691" t="20635" r="18581" b="22136"/>
          <a:stretch/>
        </p:blipFill>
        <p:spPr bwMode="auto">
          <a:xfrm>
            <a:off x="-27508" y="-963488"/>
            <a:ext cx="9152065" cy="5738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Image 3" descr="DSC_2041.JPG"/>
          <p:cNvPicPr>
            <a:picLocks noChangeAspect="1"/>
          </p:cNvPicPr>
          <p:nvPr/>
        </p:nvPicPr>
        <p:blipFill>
          <a:blip r:embed="rId4" cstate="print"/>
          <a:srcRect l="2751" t="8502" r="1962" b="3758"/>
          <a:stretch>
            <a:fillRect/>
          </a:stretch>
        </p:blipFill>
        <p:spPr bwMode="auto">
          <a:xfrm>
            <a:off x="7031" y="4509120"/>
            <a:ext cx="3844995" cy="2348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Image 21" descr="Etang_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588708">
            <a:off x="3063917" y="4675590"/>
            <a:ext cx="3322637" cy="2492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Image 33" descr="Carrefour_1.JPG"/>
          <p:cNvPicPr>
            <a:picLocks noChangeAspect="1"/>
          </p:cNvPicPr>
          <p:nvPr/>
        </p:nvPicPr>
        <p:blipFill>
          <a:blip r:embed="rId6" cstate="print"/>
          <a:srcRect l="9229" t="50018" r="52013" b="14297"/>
          <a:stretch>
            <a:fillRect/>
          </a:stretch>
        </p:blipFill>
        <p:spPr bwMode="auto">
          <a:xfrm>
            <a:off x="6064618" y="4608512"/>
            <a:ext cx="3403926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-36512" y="4149080"/>
            <a:ext cx="9180512" cy="769441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SPRING-LONGER</a:t>
            </a:r>
            <a:endParaRPr lang="en-GB" sz="44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7184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73"/>
          <p:cNvSpPr>
            <a:spLocks noChangeArrowheads="1"/>
          </p:cNvSpPr>
          <p:nvPr/>
        </p:nvSpPr>
        <p:spPr bwMode="auto">
          <a:xfrm>
            <a:off x="72008" y="112252"/>
            <a:ext cx="8892480" cy="58044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tIns="10800" bIns="8280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sz="2400" b="1" dirty="0" smtClean="0"/>
              <a:t>The SPRING-LONGER range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973585" y="764704"/>
            <a:ext cx="14253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 1680 RP</a:t>
            </a:r>
            <a:endParaRPr lang="en-US" sz="2000" b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95038" y="1124744"/>
            <a:ext cx="15824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 1680 RPF</a:t>
            </a:r>
            <a:endParaRPr lang="en-US" sz="2000" b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91382" y="1124744"/>
            <a:ext cx="15824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 2080 RPF</a:t>
            </a:r>
            <a:endParaRPr lang="en-US" sz="2000" b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97916" y="764704"/>
            <a:ext cx="14253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 2080 RP</a:t>
            </a:r>
            <a:endParaRPr lang="en-US" sz="2000" b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151718"/>
              </p:ext>
            </p:extLst>
          </p:nvPr>
        </p:nvGraphicFramePr>
        <p:xfrm>
          <a:off x="467544" y="3356992"/>
          <a:ext cx="7992888" cy="23114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33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Models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 1680 RP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 1680 RPF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 2080 RP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 2080 RPF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 2380 RP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 err="1" smtClean="0"/>
                        <a:t>Cutting</a:t>
                      </a:r>
                      <a:r>
                        <a:rPr lang="fr-FR" sz="1200" b="1" dirty="0" smtClean="0"/>
                        <a:t> </a:t>
                      </a:r>
                      <a:r>
                        <a:rPr lang="fr-FR" sz="1200" b="1" dirty="0" err="1" smtClean="0"/>
                        <a:t>width</a:t>
                      </a:r>
                      <a:endParaRPr lang="en-GB" sz="12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1.60 m</a:t>
                      </a:r>
                      <a:endParaRPr lang="en-GB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bg1">
                        <a:lumMod val="65000"/>
                        <a:alpha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2.00 m</a:t>
                      </a:r>
                      <a:endParaRPr lang="en-GB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bg1">
                        <a:lumMod val="6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2,30 m</a:t>
                      </a:r>
                      <a:endParaRPr lang="en-GB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Horizontal reach</a:t>
                      </a:r>
                      <a:endParaRPr lang="en-GB" sz="1200" b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3,50</a:t>
                      </a:r>
                      <a:r>
                        <a:rPr lang="en-GB" sz="1200" baseline="0" dirty="0" smtClean="0"/>
                        <a:t> m</a:t>
                      </a:r>
                      <a:endParaRPr lang="en-GB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3,90m</a:t>
                      </a:r>
                      <a:endParaRPr lang="fr-FR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4,20 m</a:t>
                      </a:r>
                      <a:endParaRPr lang="en-GB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Controls</a:t>
                      </a:r>
                      <a:endParaRPr lang="en-GB" sz="1200" b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Circuit selector control </a:t>
                      </a:r>
                      <a:endParaRPr lang="en-GB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Kinematics</a:t>
                      </a:r>
                      <a:endParaRPr lang="en-GB" sz="1200" b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+mn-lt"/>
                        </a:rPr>
                        <a:t>Integrated lift / pivot offset 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bg1">
                        <a:lumMod val="65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bg1">
                        <a:lumMod val="65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bg1">
                        <a:lumMod val="65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Gearbox</a:t>
                      </a:r>
                      <a:endParaRPr lang="en-GB" sz="1200" b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80 hp</a:t>
                      </a:r>
                      <a:endParaRPr lang="en-GB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e 2"/>
          <p:cNvGrpSpPr/>
          <p:nvPr/>
        </p:nvGrpSpPr>
        <p:grpSpPr>
          <a:xfrm>
            <a:off x="-326958" y="5760640"/>
            <a:ext cx="9505056" cy="1268760"/>
            <a:chOff x="-326958" y="5997141"/>
            <a:chExt cx="9505056" cy="1268760"/>
          </a:xfrm>
        </p:grpSpPr>
        <p:grpSp>
          <p:nvGrpSpPr>
            <p:cNvPr id="2" name="Groupe 1"/>
            <p:cNvGrpSpPr/>
            <p:nvPr/>
          </p:nvGrpSpPr>
          <p:grpSpPr>
            <a:xfrm>
              <a:off x="-326958" y="5997141"/>
              <a:ext cx="9505056" cy="1268760"/>
              <a:chOff x="-180528" y="5616624"/>
              <a:chExt cx="9505056" cy="126876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-180528" y="5616624"/>
                <a:ext cx="9505056" cy="126876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19" name="Groupe 18"/>
              <p:cNvGrpSpPr/>
              <p:nvPr/>
            </p:nvGrpSpPr>
            <p:grpSpPr>
              <a:xfrm>
                <a:off x="323528" y="5734273"/>
                <a:ext cx="8681803" cy="892696"/>
                <a:chOff x="250825" y="5157788"/>
                <a:chExt cx="6598850" cy="892696"/>
              </a:xfrm>
            </p:grpSpPr>
            <p:sp>
              <p:nvSpPr>
                <p:cNvPr id="20" name="ZoneTexte 32"/>
                <p:cNvSpPr txBox="1">
                  <a:spLocks noChangeArrowheads="1"/>
                </p:cNvSpPr>
                <p:nvPr/>
              </p:nvSpPr>
              <p:spPr bwMode="auto">
                <a:xfrm>
                  <a:off x="250825" y="5157788"/>
                  <a:ext cx="2476500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dirty="0" smtClean="0"/>
                    <a:t> </a:t>
                  </a:r>
                  <a:r>
                    <a:rPr lang="en-US" dirty="0" smtClean="0">
                      <a:latin typeface="Arial Black" pitchFamily="34" charset="0"/>
                    </a:rPr>
                    <a:t>Product         points</a:t>
                  </a:r>
                </a:p>
              </p:txBody>
            </p:sp>
            <p:sp>
              <p:nvSpPr>
                <p:cNvPr id="21" name="ZoneTexte 20"/>
                <p:cNvSpPr txBox="1">
                  <a:spLocks noChangeArrowheads="1"/>
                </p:cNvSpPr>
                <p:nvPr/>
              </p:nvSpPr>
              <p:spPr bwMode="auto">
                <a:xfrm>
                  <a:off x="250826" y="5588819"/>
                  <a:ext cx="3010244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buFont typeface="Wingdings" pitchFamily="2" charset="2"/>
                    <a:buChar char="Ü"/>
                  </a:pPr>
                  <a:r>
                    <a:rPr lang="en-US" sz="1200" dirty="0" smtClean="0"/>
                    <a:t> The Spring-Longer range competes in the</a:t>
                  </a:r>
                  <a:br>
                    <a:rPr lang="en-US" sz="1200" dirty="0" smtClean="0"/>
                  </a:br>
                  <a:r>
                    <a:rPr lang="en-US" sz="1200" dirty="0" smtClean="0"/>
                    <a:t>professional machine category. </a:t>
                  </a:r>
                  <a:endParaRPr lang="en-US" sz="1200" dirty="0"/>
                </a:p>
              </p:txBody>
            </p:sp>
            <p:sp>
              <p:nvSpPr>
                <p:cNvPr id="23" name="ZoneTexte 22"/>
                <p:cNvSpPr txBox="1">
                  <a:spLocks noChangeArrowheads="1"/>
                </p:cNvSpPr>
                <p:nvPr/>
              </p:nvSpPr>
              <p:spPr bwMode="auto">
                <a:xfrm>
                  <a:off x="3753655" y="5588819"/>
                  <a:ext cx="309602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buFont typeface="Wingdings" pitchFamily="2" charset="2"/>
                    <a:buChar char="Ü"/>
                  </a:pPr>
                  <a:r>
                    <a:rPr lang="en-US" sz="1200" dirty="0" smtClean="0"/>
                    <a:t> Its structure, equipment and mower unit combine speed with mowing quality.</a:t>
                  </a:r>
                  <a:endParaRPr lang="en-US" sz="1200" dirty="0"/>
                </a:p>
              </p:txBody>
            </p:sp>
          </p:grpSp>
        </p:grpSp>
        <p:grpSp>
          <p:nvGrpSpPr>
            <p:cNvPr id="39" name="Groupe 38"/>
            <p:cNvGrpSpPr/>
            <p:nvPr/>
          </p:nvGrpSpPr>
          <p:grpSpPr>
            <a:xfrm>
              <a:off x="1716211" y="6069359"/>
              <a:ext cx="457200" cy="469900"/>
              <a:chOff x="900113" y="5084763"/>
              <a:chExt cx="457200" cy="469900"/>
            </a:xfrm>
          </p:grpSpPr>
          <p:sp>
            <p:nvSpPr>
              <p:cNvPr id="33" name="Rectangle 32"/>
              <p:cNvSpPr/>
              <p:nvPr/>
            </p:nvSpPr>
            <p:spPr bwMode="auto">
              <a:xfrm>
                <a:off x="1090613" y="5148263"/>
                <a:ext cx="76200" cy="355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950913" y="5275263"/>
                <a:ext cx="368300" cy="889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6" name="Ellipse 35"/>
              <p:cNvSpPr/>
              <p:nvPr/>
            </p:nvSpPr>
            <p:spPr bwMode="auto">
              <a:xfrm>
                <a:off x="900113" y="5084763"/>
                <a:ext cx="457200" cy="469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</p:grpSp>
      <p:pic>
        <p:nvPicPr>
          <p:cNvPr id="22" name="Image 28" descr="Nationale_2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11002" t="13052" r="12460" b="18121"/>
          <a:stretch>
            <a:fillRect/>
          </a:stretch>
        </p:blipFill>
        <p:spPr bwMode="auto">
          <a:xfrm>
            <a:off x="467544" y="1631941"/>
            <a:ext cx="2242916" cy="1510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ge 3" descr="DSC_2041.JPG"/>
          <p:cNvPicPr>
            <a:picLocks noChangeAspect="1"/>
          </p:cNvPicPr>
          <p:nvPr/>
        </p:nvPicPr>
        <p:blipFill>
          <a:blip r:embed="rId4" cstate="print"/>
          <a:srcRect l="2751" t="8502" r="1962" b="3758"/>
          <a:stretch>
            <a:fillRect/>
          </a:stretch>
        </p:blipFill>
        <p:spPr bwMode="auto">
          <a:xfrm>
            <a:off x="3449328" y="1628800"/>
            <a:ext cx="2436609" cy="1488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6950249" y="912336"/>
            <a:ext cx="14253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 2380 RP</a:t>
            </a:r>
            <a:endParaRPr lang="en-US" sz="2000" b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820" y="1650285"/>
            <a:ext cx="2050636" cy="1467021"/>
          </a:xfrm>
          <a:prstGeom prst="rect">
            <a:avLst/>
          </a:prstGeom>
          <a:noFill/>
          <a:ln>
            <a:noFill/>
          </a:ln>
          <a:effectLst>
            <a:outerShdw blurRad="317500" dist="139700" dir="2700000" algn="ctr" rotWithShape="0">
              <a:srgbClr val="000000">
                <a:alpha val="6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2"/>
          <p:cNvSpPr>
            <a:spLocks noChangeShapeType="1"/>
          </p:cNvSpPr>
          <p:nvPr/>
        </p:nvSpPr>
        <p:spPr bwMode="auto">
          <a:xfrm flipV="1">
            <a:off x="6315075" y="2547938"/>
            <a:ext cx="1295400" cy="3733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5" name="AutoShape 73"/>
          <p:cNvSpPr>
            <a:spLocks noChangeArrowheads="1"/>
          </p:cNvSpPr>
          <p:nvPr/>
        </p:nvSpPr>
        <p:spPr bwMode="auto">
          <a:xfrm>
            <a:off x="179512" y="112252"/>
            <a:ext cx="6429375" cy="58044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tIns="10800" bIns="8280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sz="2400" b="1" dirty="0" smtClean="0"/>
              <a:t>Hitching solutions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127" name="Picture 25" descr="http://www.kuhn-paysagepro.fr/internet/paysage.nsf/0/7b5a35f6a346623bc1257567002cb200/Body/4.4112?OpenElement&amp;FieldElemFormat=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7025" y="344488"/>
            <a:ext cx="952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ZoneTexte 39"/>
          <p:cNvSpPr txBox="1"/>
          <p:nvPr/>
        </p:nvSpPr>
        <p:spPr>
          <a:xfrm>
            <a:off x="179512" y="1700808"/>
            <a:ext cx="5976664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  <a:tabLst>
                <a:tab pos="503238" algn="l"/>
              </a:tabLst>
            </a:pPr>
            <a:r>
              <a:rPr lang="en-US" sz="1400" dirty="0" smtClean="0"/>
              <a:t>The lower-point linkage is semi-automatic.</a:t>
            </a:r>
          </a:p>
          <a:p>
            <a:pPr marL="92075" indent="-92075" eaLnBrk="0" hangingPunct="0">
              <a:lnSpc>
                <a:spcPct val="150000"/>
              </a:lnSpc>
              <a:buFont typeface="Arial" charset="0"/>
              <a:buChar char="•"/>
              <a:tabLst>
                <a:tab pos="503238" algn="l"/>
              </a:tabLst>
            </a:pPr>
            <a:r>
              <a:rPr lang="en-US" sz="1400" dirty="0" smtClean="0"/>
              <a:t> A hitch bar is used for this purpose.</a:t>
            </a:r>
          </a:p>
          <a:p>
            <a:pPr marL="92075" indent="-92075" eaLnBrk="0" hangingPunct="0">
              <a:lnSpc>
                <a:spcPct val="150000"/>
              </a:lnSpc>
              <a:buFont typeface="Arial" charset="0"/>
              <a:buChar char="•"/>
              <a:tabLst>
                <a:tab pos="503238" algn="l"/>
              </a:tabLst>
            </a:pPr>
            <a:r>
              <a:rPr lang="en-US" sz="1400" dirty="0" smtClean="0"/>
              <a:t> Lugs pivot to lock the hitch automatically.</a:t>
            </a:r>
          </a:p>
          <a:p>
            <a:pPr marL="92075" indent="-92075" eaLnBrk="0" hangingPunct="0">
              <a:lnSpc>
                <a:spcPct val="150000"/>
              </a:lnSpc>
              <a:buFont typeface="Arial" charset="0"/>
              <a:buChar char="•"/>
              <a:tabLst>
                <a:tab pos="503238" algn="l"/>
              </a:tabLst>
            </a:pPr>
            <a:r>
              <a:rPr lang="en-US" sz="1400" dirty="0" smtClean="0"/>
              <a:t> The bar comprises a set of category 2 or 3 swivel joints.</a:t>
            </a:r>
            <a:endParaRPr lang="en-US" sz="1400" dirty="0">
              <a:cs typeface="Times New Roman" pitchFamily="18" charset="0"/>
            </a:endParaRPr>
          </a:p>
        </p:txBody>
      </p:sp>
      <p:pic>
        <p:nvPicPr>
          <p:cNvPr id="65" name="Picture 24" descr="Rotation deIMG_54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644900"/>
            <a:ext cx="1584325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" name="Image 16" descr="Béquilles_1.JPG"/>
          <p:cNvPicPr>
            <a:picLocks noChangeAspect="1"/>
          </p:cNvPicPr>
          <p:nvPr/>
        </p:nvPicPr>
        <p:blipFill>
          <a:blip r:embed="rId4" cstate="print"/>
          <a:srcRect b="34235"/>
          <a:stretch>
            <a:fillRect/>
          </a:stretch>
        </p:blipFill>
        <p:spPr bwMode="auto">
          <a:xfrm>
            <a:off x="467544" y="4437112"/>
            <a:ext cx="2627313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7" name="Rectangle 66"/>
          <p:cNvSpPr/>
          <p:nvPr/>
        </p:nvSpPr>
        <p:spPr>
          <a:xfrm>
            <a:off x="1993045" y="980728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Semi-automatic hitch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516216" y="812800"/>
            <a:ext cx="2627784" cy="6045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ZoneTexte 68"/>
          <p:cNvSpPr txBox="1"/>
          <p:nvPr/>
        </p:nvSpPr>
        <p:spPr>
          <a:xfrm>
            <a:off x="6443663" y="980728"/>
            <a:ext cx="270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 Product        points</a:t>
            </a:r>
            <a:endParaRPr lang="en-US" dirty="0">
              <a:latin typeface="Arial Black" pitchFamily="34" charset="0"/>
            </a:endParaRPr>
          </a:p>
        </p:txBody>
      </p:sp>
      <p:grpSp>
        <p:nvGrpSpPr>
          <p:cNvPr id="70" name="Groupe 29"/>
          <p:cNvGrpSpPr/>
          <p:nvPr/>
        </p:nvGrpSpPr>
        <p:grpSpPr>
          <a:xfrm>
            <a:off x="7710876" y="930444"/>
            <a:ext cx="457200" cy="469900"/>
            <a:chOff x="5867400" y="2032000"/>
            <a:chExt cx="457200" cy="469900"/>
          </a:xfrm>
        </p:grpSpPr>
        <p:grpSp>
          <p:nvGrpSpPr>
            <p:cNvPr id="71" name="Groupe 28"/>
            <p:cNvGrpSpPr/>
            <p:nvPr/>
          </p:nvGrpSpPr>
          <p:grpSpPr>
            <a:xfrm>
              <a:off x="5918200" y="2095500"/>
              <a:ext cx="368300" cy="355600"/>
              <a:chOff x="5918200" y="2095500"/>
              <a:chExt cx="368300" cy="355600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6057900" y="2095500"/>
                <a:ext cx="76200" cy="355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5918200" y="2222500"/>
                <a:ext cx="368300" cy="889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2" name="Ellipse 71"/>
            <p:cNvSpPr/>
            <p:nvPr/>
          </p:nvSpPr>
          <p:spPr>
            <a:xfrm>
              <a:off x="5867400" y="2032000"/>
              <a:ext cx="457200" cy="469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5" name="Rectangle 2"/>
          <p:cNvSpPr>
            <a:spLocks noChangeArrowheads="1"/>
          </p:cNvSpPr>
          <p:nvPr/>
        </p:nvSpPr>
        <p:spPr bwMode="auto">
          <a:xfrm>
            <a:off x="6443663" y="1666340"/>
            <a:ext cx="2700337" cy="328404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marL="182563" indent="-182563" eaLnBrk="0" hangingPunct="0">
              <a:lnSpc>
                <a:spcPct val="150000"/>
              </a:lnSpc>
              <a:buFont typeface="Wingdings" pitchFamily="2" charset="2"/>
              <a:buChar char="Ü"/>
              <a:tabLst>
                <a:tab pos="503238" algn="l"/>
              </a:tabLst>
            </a:pPr>
            <a:r>
              <a:rPr lang="en-US" sz="1400" dirty="0" smtClean="0"/>
              <a:t>The Spring-Longer can be hitched to an optional Stabi-Link frame.</a:t>
            </a:r>
          </a:p>
          <a:p>
            <a:pPr marL="182563" indent="-182563" eaLnBrk="0" hangingPunct="0">
              <a:lnSpc>
                <a:spcPct val="150000"/>
              </a:lnSpc>
              <a:buFont typeface="Wingdings" pitchFamily="2" charset="2"/>
              <a:buChar char="Ü"/>
              <a:tabLst>
                <a:tab pos="503238" algn="l"/>
              </a:tabLst>
            </a:pPr>
            <a:r>
              <a:rPr lang="en-US" sz="1400" dirty="0" smtClean="0"/>
              <a:t>This frame is mounted on the original tractor linkage. </a:t>
            </a:r>
            <a:endParaRPr lang="en-US" sz="1400" dirty="0" smtClean="0">
              <a:ea typeface="Times New Roman" pitchFamily="18" charset="0"/>
            </a:endParaRPr>
          </a:p>
          <a:p>
            <a:pPr marL="182563" indent="-182563" eaLnBrk="0" hangingPunct="0">
              <a:lnSpc>
                <a:spcPct val="150000"/>
              </a:lnSpc>
              <a:buFont typeface="Wingdings" pitchFamily="2" charset="2"/>
              <a:buChar char="Ü"/>
              <a:tabLst>
                <a:tab pos="503238" algn="l"/>
              </a:tabLst>
            </a:pPr>
            <a:r>
              <a:rPr lang="en-US" sz="1400" dirty="0" smtClean="0"/>
              <a:t>It takes just 5 minutes to fit or remove.</a:t>
            </a:r>
            <a:endParaRPr lang="en-US" sz="1400" dirty="0" smtClean="0">
              <a:ea typeface="Times New Roman" pitchFamily="18" charset="0"/>
            </a:endParaRPr>
          </a:p>
          <a:p>
            <a:pPr marL="182563" indent="-182563" eaLnBrk="0" hangingPunct="0">
              <a:lnSpc>
                <a:spcPct val="150000"/>
              </a:lnSpc>
              <a:buFont typeface="Wingdings" pitchFamily="2" charset="2"/>
              <a:buChar char="Ü"/>
              <a:tabLst>
                <a:tab pos="503238" algn="l"/>
              </a:tabLst>
            </a:pPr>
            <a:r>
              <a:rPr lang="en-US" sz="1400" dirty="0" smtClean="0"/>
              <a:t> This frame is also compatible with the Pro-Longer hedge &amp; grass cutter.</a:t>
            </a:r>
            <a:endParaRPr lang="en-US" sz="1400" dirty="0">
              <a:cs typeface="Times New Roman" pitchFamily="18" charset="0"/>
            </a:endParaRPr>
          </a:p>
        </p:txBody>
      </p:sp>
      <p:pic>
        <p:nvPicPr>
          <p:cNvPr id="76" name="Image 6" descr="aDSCN410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5229200"/>
            <a:ext cx="1903412" cy="1427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6516216" y="812800"/>
            <a:ext cx="2627784" cy="6045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79511" y="1562660"/>
            <a:ext cx="6135563" cy="3093154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  <a:tabLst>
                <a:tab pos="503238" algn="l"/>
              </a:tabLst>
            </a:pPr>
            <a:r>
              <a:rPr lang="en-US" sz="1400" dirty="0" smtClean="0"/>
              <a:t>This hydraulic break-back safety function comes with automatic reset. </a:t>
            </a:r>
            <a:endParaRPr lang="en-US" sz="1400" dirty="0" smtClean="0">
              <a:cs typeface="Times New Roman" pitchFamily="18" charset="0"/>
            </a:endParaRPr>
          </a:p>
          <a:p>
            <a:pPr marL="182563" indent="-182563" eaLnBrk="0" hangingPunct="0">
              <a:lnSpc>
                <a:spcPct val="150000"/>
              </a:lnSpc>
              <a:buFont typeface="Arial" charset="0"/>
              <a:buChar char="•"/>
              <a:tabLst>
                <a:tab pos="503238" algn="l"/>
              </a:tabLst>
            </a:pPr>
            <a:r>
              <a:rPr lang="en-US" sz="1400" dirty="0" smtClean="0"/>
              <a:t>It is equipped with a double-rod cylinder to operate in forward and reverse motion.</a:t>
            </a:r>
          </a:p>
          <a:p>
            <a:pPr marL="182563" indent="-182563" eaLnBrk="0" hangingPunct="0">
              <a:lnSpc>
                <a:spcPct val="150000"/>
              </a:lnSpc>
              <a:buFont typeface="Arial" charset="0"/>
              <a:buChar char="•"/>
              <a:tabLst>
                <a:tab pos="503238" algn="l"/>
              </a:tabLst>
            </a:pPr>
            <a:r>
              <a:rPr lang="en-US" sz="1400" dirty="0" smtClean="0"/>
              <a:t>The mower unit </a:t>
            </a:r>
            <a:r>
              <a:rPr lang="en-US" sz="1400" b="1" dirty="0" smtClean="0"/>
              <a:t>breaks back approximately 1300 mm in the forward direction </a:t>
            </a:r>
            <a:r>
              <a:rPr lang="en-US" sz="1400" dirty="0" smtClean="0"/>
              <a:t>and </a:t>
            </a:r>
            <a:r>
              <a:rPr lang="en-US" sz="1400" b="1" dirty="0" smtClean="0"/>
              <a:t>350 mm in the reverse direction</a:t>
            </a:r>
            <a:r>
              <a:rPr lang="en-US" sz="1400" dirty="0" smtClean="0"/>
              <a:t>.</a:t>
            </a:r>
            <a:r>
              <a:rPr lang="en-US" dirty="0" smtClean="0"/>
              <a:t> </a:t>
            </a:r>
          </a:p>
          <a:p>
            <a:pPr marL="182563" indent="-182563" eaLnBrk="0" hangingPunct="0">
              <a:lnSpc>
                <a:spcPct val="150000"/>
              </a:lnSpc>
              <a:tabLst>
                <a:tab pos="503238" algn="l"/>
              </a:tabLst>
            </a:pPr>
            <a:r>
              <a:rPr lang="en-US" sz="1400" dirty="0" smtClean="0"/>
              <a:t>	Note: On the front-mounted version, the forward and reverse break-back distances are switched.</a:t>
            </a:r>
          </a:p>
          <a:p>
            <a:pPr marL="182563" indent="-182563" eaLnBrk="0" hangingPunct="0">
              <a:lnSpc>
                <a:spcPct val="150000"/>
              </a:lnSpc>
              <a:buFont typeface="Arial" charset="0"/>
              <a:buChar char="•"/>
              <a:tabLst>
                <a:tab pos="503238" algn="l"/>
              </a:tabLst>
            </a:pPr>
            <a:r>
              <a:rPr lang="en-US" sz="1400" dirty="0" smtClean="0"/>
              <a:t>The mower unit is reset automatically as a result of pressure exerted by the three nitrogen balls on the break-back cylinder.</a:t>
            </a:r>
            <a:endParaRPr lang="en-US" sz="1400" dirty="0">
              <a:cs typeface="Times New Roman" pitchFamily="18" charset="0"/>
            </a:endParaRPr>
          </a:p>
        </p:txBody>
      </p:sp>
      <p:sp>
        <p:nvSpPr>
          <p:cNvPr id="6148" name="Line 2"/>
          <p:cNvSpPr>
            <a:spLocks noChangeShapeType="1"/>
          </p:cNvSpPr>
          <p:nvPr/>
        </p:nvSpPr>
        <p:spPr bwMode="auto">
          <a:xfrm flipV="1">
            <a:off x="6315075" y="2547938"/>
            <a:ext cx="1295400" cy="3733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9" name="AutoShape 73"/>
          <p:cNvSpPr>
            <a:spLocks noChangeArrowheads="1"/>
          </p:cNvSpPr>
          <p:nvPr/>
        </p:nvSpPr>
        <p:spPr bwMode="auto">
          <a:xfrm>
            <a:off x="86841" y="112252"/>
            <a:ext cx="6429375" cy="58044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tIns="10800" bIns="8280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sz="2400" b="1" dirty="0" smtClean="0"/>
              <a:t>Safety</a:t>
            </a:r>
            <a:endParaRPr lang="en-US" sz="2400" dirty="0"/>
          </a:p>
        </p:txBody>
      </p:sp>
      <p:pic>
        <p:nvPicPr>
          <p:cNvPr id="6154" name="Picture 25" descr="http://www.kuhn-paysagepro.fr/internet/paysage.nsf/0/7b5a35f6a346623bc1257567002cb200/Body/4.4112?OpenElement&amp;FieldElemFormat=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7025" y="344488"/>
            <a:ext cx="952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ZoneTexte 28"/>
          <p:cNvSpPr txBox="1"/>
          <p:nvPr/>
        </p:nvSpPr>
        <p:spPr>
          <a:xfrm>
            <a:off x="6443905" y="980728"/>
            <a:ext cx="27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 Product        points</a:t>
            </a:r>
            <a:endParaRPr lang="en-US" dirty="0">
              <a:latin typeface="Arial Black" pitchFamily="34" charset="0"/>
            </a:endParaRPr>
          </a:p>
        </p:txBody>
      </p:sp>
      <p:grpSp>
        <p:nvGrpSpPr>
          <p:cNvPr id="2" name="Groupe 29"/>
          <p:cNvGrpSpPr/>
          <p:nvPr/>
        </p:nvGrpSpPr>
        <p:grpSpPr>
          <a:xfrm>
            <a:off x="7704567" y="942876"/>
            <a:ext cx="457200" cy="469900"/>
            <a:chOff x="5867400" y="2032000"/>
            <a:chExt cx="457200" cy="469900"/>
          </a:xfrm>
        </p:grpSpPr>
        <p:grpSp>
          <p:nvGrpSpPr>
            <p:cNvPr id="3" name="Groupe 28"/>
            <p:cNvGrpSpPr/>
            <p:nvPr/>
          </p:nvGrpSpPr>
          <p:grpSpPr>
            <a:xfrm>
              <a:off x="5918200" y="2095500"/>
              <a:ext cx="368300" cy="355600"/>
              <a:chOff x="5918200" y="2095500"/>
              <a:chExt cx="368300" cy="3556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057900" y="2095500"/>
                <a:ext cx="76200" cy="355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918200" y="2222500"/>
                <a:ext cx="368300" cy="889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2" name="Ellipse 31"/>
            <p:cNvSpPr/>
            <p:nvPr/>
          </p:nvSpPr>
          <p:spPr>
            <a:xfrm>
              <a:off x="5867400" y="2032000"/>
              <a:ext cx="457200" cy="469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ZoneTexte 35"/>
          <p:cNvSpPr txBox="1"/>
          <p:nvPr/>
        </p:nvSpPr>
        <p:spPr>
          <a:xfrm>
            <a:off x="6624736" y="1628800"/>
            <a:ext cx="248376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eaLnBrk="0" hangingPunct="0">
              <a:lnSpc>
                <a:spcPct val="150000"/>
              </a:lnSpc>
              <a:buFont typeface="Wingdings" pitchFamily="2" charset="2"/>
              <a:buChar char="Ü"/>
              <a:tabLst>
                <a:tab pos="503238" algn="l"/>
              </a:tabLst>
            </a:pPr>
            <a:r>
              <a:rPr lang="en-US" sz="1400" dirty="0" smtClean="0"/>
              <a:t>The Spring-Longer is equipped as standard with a hydraulic safety function.</a:t>
            </a:r>
          </a:p>
          <a:p>
            <a:pPr marL="182563" indent="-182563" eaLnBrk="0" hangingPunct="0">
              <a:lnSpc>
                <a:spcPct val="150000"/>
              </a:lnSpc>
              <a:buFont typeface="Wingdings" pitchFamily="2" charset="2"/>
              <a:buChar char="Ü"/>
              <a:tabLst>
                <a:tab pos="503238" algn="l"/>
              </a:tabLst>
            </a:pPr>
            <a:r>
              <a:rPr lang="en-US" sz="1400" dirty="0" smtClean="0"/>
              <a:t>This type of safety offers the advantage of flexibility and responsiveness. </a:t>
            </a:r>
          </a:p>
          <a:p>
            <a:pPr marL="182563" indent="-182563" eaLnBrk="0" hangingPunct="0">
              <a:lnSpc>
                <a:spcPct val="150000"/>
              </a:lnSpc>
              <a:buFont typeface="Wingdings" pitchFamily="2" charset="2"/>
              <a:buChar char="Ü"/>
              <a:tabLst>
                <a:tab pos="503238" algn="l"/>
              </a:tabLst>
            </a:pPr>
            <a:r>
              <a:rPr lang="en-US" sz="1400" dirty="0" smtClean="0"/>
              <a:t>As a result, the structure is less subject to stress.</a:t>
            </a:r>
          </a:p>
          <a:p>
            <a:pPr marL="182563" indent="-182563" eaLnBrk="0" hangingPunct="0">
              <a:lnSpc>
                <a:spcPct val="150000"/>
              </a:lnSpc>
              <a:buFont typeface="Wingdings" pitchFamily="2" charset="2"/>
              <a:buChar char="Ü"/>
              <a:tabLst>
                <a:tab pos="503238" algn="l"/>
              </a:tabLst>
            </a:pPr>
            <a:r>
              <a:rPr lang="en-US" sz="1400" dirty="0" smtClean="0"/>
              <a:t>On an operational basis, this function is autonomous. The unit returns to its initial working position as soon as the obstacle has been avoided.</a:t>
            </a:r>
            <a:endParaRPr lang="en-US" sz="1400" dirty="0">
              <a:ea typeface="Times New Roman" pitchFamily="18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79512" y="980728"/>
            <a:ext cx="622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Forward and reverse hydraulic system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1" name="Picture 17" descr="Rotation deIMG_54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725839"/>
            <a:ext cx="1298575" cy="1731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Image 7" descr="1945542av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725839"/>
            <a:ext cx="2447969" cy="1731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age 8" descr="1945542a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725839"/>
            <a:ext cx="2446618" cy="1731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516216" y="792088"/>
            <a:ext cx="2627784" cy="609329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1" name="Line 2"/>
          <p:cNvSpPr>
            <a:spLocks noChangeShapeType="1"/>
          </p:cNvSpPr>
          <p:nvPr/>
        </p:nvSpPr>
        <p:spPr bwMode="auto">
          <a:xfrm flipV="1">
            <a:off x="6315075" y="2547938"/>
            <a:ext cx="1295400" cy="3733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2" name="AutoShape 73"/>
          <p:cNvSpPr>
            <a:spLocks noChangeArrowheads="1"/>
          </p:cNvSpPr>
          <p:nvPr/>
        </p:nvSpPr>
        <p:spPr bwMode="auto">
          <a:xfrm>
            <a:off x="230857" y="112252"/>
            <a:ext cx="6429375" cy="635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tIns="10800" bIns="8280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sz="2400" b="1" dirty="0" smtClean="0"/>
              <a:t>Offset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177" name="Picture 25" descr="http://www.kuhn-paysagepro.fr/internet/paysage.nsf/0/7b5a35f6a346623bc1257567002cb200/Body/4.4112?OpenElement&amp;FieldElemFormat=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7025" y="344488"/>
            <a:ext cx="952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6516216" y="1663776"/>
            <a:ext cx="2627784" cy="339323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marL="182563" indent="-182563" eaLnBrk="0" hangingPunct="0">
              <a:lnSpc>
                <a:spcPct val="150000"/>
              </a:lnSpc>
              <a:buFont typeface="Wingdings" pitchFamily="2" charset="2"/>
              <a:buChar char="Ü"/>
              <a:tabLst>
                <a:tab pos="503238" algn="l"/>
              </a:tabLst>
            </a:pPr>
            <a:r>
              <a:rPr lang="en-US" sz="1300" dirty="0" smtClean="0"/>
              <a:t>The hydraulic offset function offers 50% greater clearance than rival machines.</a:t>
            </a:r>
          </a:p>
          <a:p>
            <a:pPr marL="182563" indent="-182563" eaLnBrk="0" hangingPunct="0">
              <a:lnSpc>
                <a:spcPct val="150000"/>
              </a:lnSpc>
              <a:buFont typeface="Wingdings" pitchFamily="2" charset="2"/>
              <a:buChar char="Ü"/>
              <a:tabLst>
                <a:tab pos="503238" algn="l"/>
              </a:tabLst>
            </a:pPr>
            <a:r>
              <a:rPr lang="en-US" sz="1300" dirty="0" smtClean="0"/>
              <a:t>This means that not only can obstacles be avoided more easily, but also that the mower head can work behind or in front of the tractor wheel.</a:t>
            </a:r>
          </a:p>
          <a:p>
            <a:pPr marL="182563" indent="-182563" eaLnBrk="0" hangingPunct="0">
              <a:lnSpc>
                <a:spcPct val="150000"/>
              </a:lnSpc>
              <a:buFont typeface="Wingdings" pitchFamily="2" charset="2"/>
              <a:buChar char="Ü"/>
              <a:tabLst>
                <a:tab pos="503238" algn="l"/>
              </a:tabLst>
            </a:pPr>
            <a:r>
              <a:rPr lang="en-US" sz="1300" dirty="0" smtClean="0"/>
              <a:t>The tractor can therefore keep well within its own side of the road. </a:t>
            </a:r>
            <a:endParaRPr lang="en-US" sz="1300" dirty="0">
              <a:ea typeface="Times New Roman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315075" y="1052736"/>
            <a:ext cx="282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 Product        points</a:t>
            </a:r>
            <a:endParaRPr lang="en-US" dirty="0">
              <a:latin typeface="Arial Black" pitchFamily="34" charset="0"/>
            </a:endParaRPr>
          </a:p>
        </p:txBody>
      </p:sp>
      <p:grpSp>
        <p:nvGrpSpPr>
          <p:cNvPr id="2" name="Groupe 24"/>
          <p:cNvGrpSpPr/>
          <p:nvPr/>
        </p:nvGrpSpPr>
        <p:grpSpPr>
          <a:xfrm>
            <a:off x="7643192" y="980728"/>
            <a:ext cx="457200" cy="469900"/>
            <a:chOff x="5867400" y="2032000"/>
            <a:chExt cx="457200" cy="469900"/>
          </a:xfrm>
        </p:grpSpPr>
        <p:grpSp>
          <p:nvGrpSpPr>
            <p:cNvPr id="3" name="Groupe 28"/>
            <p:cNvGrpSpPr/>
            <p:nvPr/>
          </p:nvGrpSpPr>
          <p:grpSpPr>
            <a:xfrm>
              <a:off x="5918200" y="2095500"/>
              <a:ext cx="368300" cy="355600"/>
              <a:chOff x="5918200" y="2095500"/>
              <a:chExt cx="368300" cy="3556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057900" y="2095500"/>
                <a:ext cx="76200" cy="355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918200" y="2222500"/>
                <a:ext cx="368300" cy="889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Ellipse 26"/>
            <p:cNvSpPr/>
            <p:nvPr/>
          </p:nvSpPr>
          <p:spPr>
            <a:xfrm>
              <a:off x="5867400" y="2032000"/>
              <a:ext cx="457200" cy="469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179512" y="908720"/>
            <a:ext cx="622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Horizontal pivot system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35496" y="3055169"/>
            <a:ext cx="6480720" cy="161582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  <a:tabLst>
                <a:tab pos="503238" algn="l"/>
              </a:tabLst>
            </a:pPr>
            <a:r>
              <a:rPr lang="en-US" sz="1600" dirty="0" smtClean="0"/>
              <a:t>The horizontal offset function is hydraulically operated. </a:t>
            </a:r>
          </a:p>
          <a:p>
            <a:pPr marL="182563" indent="-182563" eaLnBrk="0" hangingPunct="0">
              <a:lnSpc>
                <a:spcPct val="150000"/>
              </a:lnSpc>
              <a:buFont typeface="Arial" charset="0"/>
              <a:buChar char="•"/>
              <a:tabLst>
                <a:tab pos="503238" algn="l"/>
              </a:tabLst>
            </a:pPr>
            <a:r>
              <a:rPr lang="en-US" sz="1600" dirty="0" smtClean="0"/>
              <a:t>A hydraulic cylinder drives a pivot mounted on a 50 mm pin.</a:t>
            </a:r>
            <a:endParaRPr lang="en-US" sz="1600" dirty="0" smtClean="0">
              <a:cs typeface="Times New Roman" pitchFamily="18" charset="0"/>
            </a:endParaRPr>
          </a:p>
          <a:p>
            <a:pPr marL="182563" indent="-182563" eaLnBrk="0" hangingPunct="0">
              <a:lnSpc>
                <a:spcPct val="150000"/>
              </a:lnSpc>
              <a:buFont typeface="Arial" charset="0"/>
              <a:buChar char="•"/>
              <a:tabLst>
                <a:tab pos="503238" algn="l"/>
              </a:tabLst>
            </a:pPr>
            <a:r>
              <a:rPr lang="en-US" sz="1600" dirty="0" smtClean="0"/>
              <a:t>A generous 900 mm of offset is available.</a:t>
            </a:r>
            <a:r>
              <a:rPr lang="en-US" dirty="0" smtClean="0"/>
              <a:t> </a:t>
            </a:r>
          </a:p>
          <a:p>
            <a:pPr marL="182563" indent="-182563" eaLnBrk="0" hangingPunct="0">
              <a:lnSpc>
                <a:spcPct val="150000"/>
              </a:lnSpc>
              <a:buFont typeface="Arial" charset="0"/>
              <a:buChar char="•"/>
              <a:tabLst>
                <a:tab pos="503238" algn="l"/>
              </a:tabLst>
            </a:pPr>
            <a:r>
              <a:rPr lang="en-US" sz="1600" dirty="0" smtClean="0"/>
              <a:t>This equipment is supplied as standard.</a:t>
            </a:r>
            <a:endParaRPr lang="en-US" sz="1600" dirty="0">
              <a:cs typeface="Times New Roman" pitchFamily="18" charset="0"/>
            </a:endParaRPr>
          </a:p>
        </p:txBody>
      </p:sp>
      <p:pic>
        <p:nvPicPr>
          <p:cNvPr id="30" name="Picture 20" descr="IMG_5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1985056" cy="1487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3" descr="Obstacle_4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 r="17229" b="9544"/>
          <a:stretch>
            <a:fillRect/>
          </a:stretch>
        </p:blipFill>
        <p:spPr bwMode="auto">
          <a:xfrm>
            <a:off x="323528" y="4869160"/>
            <a:ext cx="1846263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4" descr="Obstacle_5"/>
          <p:cNvPicPr>
            <a:picLocks noChangeAspect="1" noChangeArrowheads="1"/>
          </p:cNvPicPr>
          <p:nvPr/>
        </p:nvPicPr>
        <p:blipFill>
          <a:blip r:embed="rId5" cstate="print">
            <a:lum bright="18000"/>
          </a:blip>
          <a:srcRect r="14684" b="6104"/>
          <a:stretch>
            <a:fillRect/>
          </a:stretch>
        </p:blipFill>
        <p:spPr bwMode="auto">
          <a:xfrm>
            <a:off x="3779912" y="1412776"/>
            <a:ext cx="1800225" cy="1487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Image 21" descr="Bielle maîtresse_2.JPG"/>
          <p:cNvPicPr>
            <a:picLocks noChangeAspect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4644008" y="4221088"/>
            <a:ext cx="1789113" cy="133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Image 10" descr="DSC_2041.JPG"/>
          <p:cNvPicPr>
            <a:picLocks noChangeAspect="1"/>
          </p:cNvPicPr>
          <p:nvPr/>
        </p:nvPicPr>
        <p:blipFill>
          <a:blip r:embed="rId7" cstate="print"/>
          <a:srcRect r="7312"/>
          <a:stretch>
            <a:fillRect/>
          </a:stretch>
        </p:blipFill>
        <p:spPr bwMode="auto">
          <a:xfrm>
            <a:off x="6909122" y="5371356"/>
            <a:ext cx="1911350" cy="137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683568" y="4941168"/>
            <a:ext cx="58326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50% </a:t>
            </a: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greater </a:t>
            </a: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clearance</a:t>
            </a:r>
            <a:endParaRPr lang="en-US" sz="9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3568" y="6381328"/>
            <a:ext cx="583264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 rival machines</a:t>
            </a:r>
            <a:endParaRPr lang="en-US" sz="5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516216" y="792088"/>
            <a:ext cx="2627784" cy="609329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1" name="Line 2"/>
          <p:cNvSpPr>
            <a:spLocks noChangeShapeType="1"/>
          </p:cNvSpPr>
          <p:nvPr/>
        </p:nvSpPr>
        <p:spPr bwMode="auto">
          <a:xfrm flipV="1">
            <a:off x="6315075" y="2547938"/>
            <a:ext cx="1295400" cy="3733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2" name="AutoShape 73"/>
          <p:cNvSpPr>
            <a:spLocks noChangeArrowheads="1"/>
          </p:cNvSpPr>
          <p:nvPr/>
        </p:nvSpPr>
        <p:spPr bwMode="auto">
          <a:xfrm>
            <a:off x="230857" y="112252"/>
            <a:ext cx="6429375" cy="58044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tIns="10800" bIns="8280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sz="2400" b="1" dirty="0" smtClean="0"/>
              <a:t>Offset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177" name="Picture 25" descr="http://www.kuhn-paysagepro.fr/internet/paysage.nsf/0/7b5a35f6a346623bc1257567002cb200/Body/4.4112?OpenElement&amp;FieldElemFormat=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7025" y="344488"/>
            <a:ext cx="952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6516216" y="2442882"/>
            <a:ext cx="2627784" cy="328404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marL="182563" indent="-182563" eaLnBrk="0" hangingPunct="0">
              <a:lnSpc>
                <a:spcPct val="150000"/>
              </a:lnSpc>
              <a:buFont typeface="Wingdings" pitchFamily="2" charset="2"/>
              <a:buChar char="Ü"/>
              <a:tabLst>
                <a:tab pos="503238" algn="l"/>
              </a:tabLst>
            </a:pPr>
            <a:r>
              <a:rPr lang="en-US" sz="1400" dirty="0" smtClean="0"/>
              <a:t>Few competitors offer this feature.</a:t>
            </a:r>
          </a:p>
          <a:p>
            <a:pPr marL="182563" indent="-182563" eaLnBrk="0" hangingPunct="0">
              <a:lnSpc>
                <a:spcPct val="150000"/>
              </a:lnSpc>
              <a:buFont typeface="Wingdings" pitchFamily="2" charset="2"/>
              <a:buChar char="Ü"/>
              <a:tabLst>
                <a:tab pos="503238" algn="l"/>
              </a:tabLst>
            </a:pPr>
            <a:r>
              <a:rPr lang="en-US" sz="1400" dirty="0" smtClean="0"/>
              <a:t>Numerous benefits:</a:t>
            </a:r>
          </a:p>
          <a:p>
            <a:pPr marL="358775" lvl="1" indent="-176213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 smtClean="0"/>
              <a:t>Automatic compensation for humps and hollows when mowing flat.</a:t>
            </a:r>
          </a:p>
          <a:p>
            <a:pPr marL="358775" lvl="1" indent="-176213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 smtClean="0"/>
              <a:t>Ability to mow above the road level on banks.</a:t>
            </a:r>
          </a:p>
          <a:p>
            <a:pPr marL="358775" lvl="1" indent="-176213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 smtClean="0"/>
              <a:t>Easier to incline the mower unit in ditches.</a:t>
            </a:r>
            <a:endParaRPr lang="en-US" sz="1400" dirty="0">
              <a:ea typeface="Times New Roman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516216" y="1014884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 Product        points</a:t>
            </a:r>
            <a:endParaRPr lang="en-US" dirty="0">
              <a:latin typeface="Arial Black" pitchFamily="34" charset="0"/>
            </a:endParaRPr>
          </a:p>
        </p:txBody>
      </p:sp>
      <p:grpSp>
        <p:nvGrpSpPr>
          <p:cNvPr id="2" name="Groupe 24"/>
          <p:cNvGrpSpPr/>
          <p:nvPr/>
        </p:nvGrpSpPr>
        <p:grpSpPr>
          <a:xfrm>
            <a:off x="7736466" y="942876"/>
            <a:ext cx="457200" cy="469900"/>
            <a:chOff x="5867400" y="2032000"/>
            <a:chExt cx="457200" cy="469900"/>
          </a:xfrm>
        </p:grpSpPr>
        <p:grpSp>
          <p:nvGrpSpPr>
            <p:cNvPr id="3" name="Groupe 28"/>
            <p:cNvGrpSpPr/>
            <p:nvPr/>
          </p:nvGrpSpPr>
          <p:grpSpPr>
            <a:xfrm>
              <a:off x="5918200" y="2095500"/>
              <a:ext cx="368300" cy="355600"/>
              <a:chOff x="5918200" y="2095500"/>
              <a:chExt cx="368300" cy="3556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057900" y="2095500"/>
                <a:ext cx="76200" cy="355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918200" y="2222500"/>
                <a:ext cx="368300" cy="889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Ellipse 26"/>
            <p:cNvSpPr/>
            <p:nvPr/>
          </p:nvSpPr>
          <p:spPr>
            <a:xfrm>
              <a:off x="5867400" y="2032000"/>
              <a:ext cx="457200" cy="469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179512" y="908720"/>
            <a:ext cx="622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Vertical offset: an essential feature!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51520" y="3212976"/>
            <a:ext cx="6048672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tabLst>
                <a:tab pos="503238" algn="l"/>
              </a:tabLst>
            </a:pPr>
            <a:r>
              <a:rPr lang="en-US" sz="1400" dirty="0" smtClean="0"/>
              <a:t>Vertical offset raises the mower unit without having to adjust the tractor lift.</a:t>
            </a:r>
          </a:p>
          <a:p>
            <a:pPr marL="182563" indent="-182563" eaLnBrk="0" hangingPunct="0">
              <a:lnSpc>
                <a:spcPct val="150000"/>
              </a:lnSpc>
              <a:buFont typeface="Arial" charset="0"/>
              <a:buChar char="•"/>
              <a:tabLst>
                <a:tab pos="503238" algn="l"/>
              </a:tabLst>
            </a:pPr>
            <a:r>
              <a:rPr lang="en-US" sz="1400" dirty="0" smtClean="0"/>
              <a:t>Vertical offset is provided by a hydraulic cylinder which drives a stay.</a:t>
            </a:r>
          </a:p>
          <a:p>
            <a:pPr marL="182563" indent="-182563" eaLnBrk="0" hangingPunct="0">
              <a:lnSpc>
                <a:spcPct val="150000"/>
              </a:lnSpc>
              <a:buFont typeface="Arial" charset="0"/>
              <a:buChar char="•"/>
              <a:tabLst>
                <a:tab pos="503238" algn="l"/>
              </a:tabLst>
            </a:pPr>
            <a:r>
              <a:rPr lang="en-US" sz="1400" dirty="0" smtClean="0"/>
              <a:t>The offset distance is 600 mm.</a:t>
            </a:r>
            <a:endParaRPr lang="en-US" sz="1400" dirty="0">
              <a:cs typeface="Times New Roman" pitchFamily="18" charset="0"/>
            </a:endParaRPr>
          </a:p>
        </p:txBody>
      </p:sp>
      <p:pic>
        <p:nvPicPr>
          <p:cNvPr id="44" name="Image 33" descr="Carrefour_1.JPG"/>
          <p:cNvPicPr>
            <a:picLocks noChangeAspect="1"/>
          </p:cNvPicPr>
          <p:nvPr/>
        </p:nvPicPr>
        <p:blipFill>
          <a:blip r:embed="rId3" cstate="print"/>
          <a:srcRect l="9229" t="50018" r="52013" b="14297"/>
          <a:stretch>
            <a:fillRect/>
          </a:stretch>
        </p:blipFill>
        <p:spPr bwMode="auto">
          <a:xfrm>
            <a:off x="3707904" y="1426046"/>
            <a:ext cx="2302858" cy="158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18" descr="Nationale_1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 l="2702" t="7211" r="8092" b="6252"/>
          <a:stretch>
            <a:fillRect/>
          </a:stretch>
        </p:blipFill>
        <p:spPr bwMode="auto">
          <a:xfrm>
            <a:off x="1043196" y="1426046"/>
            <a:ext cx="2187575" cy="158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19" descr="Talus_1"/>
          <p:cNvPicPr>
            <a:picLocks noChangeAspect="1" noChangeArrowheads="1"/>
          </p:cNvPicPr>
          <p:nvPr/>
        </p:nvPicPr>
        <p:blipFill>
          <a:blip r:embed="rId5" cstate="print">
            <a:lum bright="30000" contrast="12000"/>
          </a:blip>
          <a:srcRect b="6252"/>
          <a:stretch>
            <a:fillRect/>
          </a:stretch>
        </p:blipFill>
        <p:spPr bwMode="auto">
          <a:xfrm>
            <a:off x="971600" y="4986210"/>
            <a:ext cx="2189063" cy="1539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Image 11" descr="DSCN4140.JPG"/>
          <p:cNvPicPr>
            <a:picLocks noChangeAspect="1"/>
          </p:cNvPicPr>
          <p:nvPr/>
        </p:nvPicPr>
        <p:blipFill>
          <a:blip r:embed="rId6" cstate="print"/>
          <a:srcRect l="9679" t="9679" b="5782"/>
          <a:stretch>
            <a:fillRect/>
          </a:stretch>
        </p:blipFill>
        <p:spPr bwMode="auto">
          <a:xfrm>
            <a:off x="3779912" y="4986210"/>
            <a:ext cx="2192494" cy="1539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516216" y="792088"/>
            <a:ext cx="2627784" cy="606591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9" name="Picture 25" descr="http://www.kuhn-paysagepro.fr/internet/paysage.nsf/0/7b5a35f6a346623bc1257567002cb200/Body/4.4112?OpenElement&amp;FieldElemFormat=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7025" y="344488"/>
            <a:ext cx="952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Rectangle 2"/>
          <p:cNvSpPr>
            <a:spLocks noChangeArrowheads="1"/>
          </p:cNvSpPr>
          <p:nvPr/>
        </p:nvSpPr>
        <p:spPr bwMode="auto">
          <a:xfrm>
            <a:off x="251520" y="4271030"/>
            <a:ext cx="6048672" cy="193899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  <a:tabLst>
                <a:tab pos="503238" algn="l"/>
              </a:tabLst>
            </a:pPr>
            <a:r>
              <a:rPr lang="en-US" sz="1600" dirty="0" smtClean="0"/>
              <a:t>The gearbox develops 120 hp at 1000 rpm.</a:t>
            </a:r>
          </a:p>
          <a:p>
            <a:pPr marL="182563" indent="-182563" eaLnBrk="0" hangingPunct="0">
              <a:lnSpc>
                <a:spcPct val="150000"/>
              </a:lnSpc>
              <a:buFont typeface="Arial" charset="0"/>
              <a:buChar char="•"/>
              <a:tabLst>
                <a:tab pos="503238" algn="l"/>
              </a:tabLst>
            </a:pPr>
            <a:r>
              <a:rPr lang="en-US" sz="1600" dirty="0" smtClean="0"/>
              <a:t>Choice of 540 or 1000 rpm rotation by simply reversing the pulleys.</a:t>
            </a:r>
          </a:p>
          <a:p>
            <a:pPr marL="182563" indent="-182563" eaLnBrk="0" hangingPunct="0">
              <a:lnSpc>
                <a:spcPct val="150000"/>
              </a:lnSpc>
              <a:buFont typeface="Arial" charset="0"/>
              <a:buChar char="•"/>
              <a:tabLst>
                <a:tab pos="503238" algn="l"/>
              </a:tabLst>
            </a:pPr>
            <a:r>
              <a:rPr lang="en-US" sz="1600" dirty="0" smtClean="0"/>
              <a:t>Tension is set automatically by a spring system.</a:t>
            </a:r>
          </a:p>
          <a:p>
            <a:pPr marL="182563" indent="-182563" eaLnBrk="0" hangingPunct="0">
              <a:lnSpc>
                <a:spcPct val="150000"/>
              </a:lnSpc>
              <a:buFont typeface="Arial" charset="0"/>
              <a:buChar char="•"/>
              <a:tabLst>
                <a:tab pos="503238" algn="l"/>
              </a:tabLst>
            </a:pPr>
            <a:r>
              <a:rPr lang="en-US" sz="1600" dirty="0" smtClean="0"/>
              <a:t>Four cog-type V-belts connect the tractor to the gearbox.</a:t>
            </a:r>
            <a:endParaRPr lang="en-US" sz="1600" dirty="0">
              <a:cs typeface="Times New Roman" pitchFamily="18" charset="0"/>
            </a:endParaRPr>
          </a:p>
        </p:txBody>
      </p:sp>
      <p:sp>
        <p:nvSpPr>
          <p:cNvPr id="10251" name="AutoShape 73"/>
          <p:cNvSpPr>
            <a:spLocks noChangeArrowheads="1"/>
          </p:cNvSpPr>
          <p:nvPr/>
        </p:nvSpPr>
        <p:spPr bwMode="auto">
          <a:xfrm>
            <a:off x="72008" y="112252"/>
            <a:ext cx="8244408" cy="635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tIns="10800" bIns="8280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sz="2400" b="1" dirty="0" smtClean="0"/>
              <a:t>Drive</a:t>
            </a:r>
            <a:endParaRPr lang="en-US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6444208" y="1124744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 Product        points</a:t>
            </a:r>
            <a:endParaRPr lang="en-US" dirty="0">
              <a:latin typeface="Arial Black" pitchFamily="34" charset="0"/>
            </a:endParaRPr>
          </a:p>
        </p:txBody>
      </p:sp>
      <p:grpSp>
        <p:nvGrpSpPr>
          <p:cNvPr id="2" name="Groupe 22"/>
          <p:cNvGrpSpPr/>
          <p:nvPr/>
        </p:nvGrpSpPr>
        <p:grpSpPr>
          <a:xfrm>
            <a:off x="7704567" y="1086892"/>
            <a:ext cx="457200" cy="469900"/>
            <a:chOff x="5867400" y="2032000"/>
            <a:chExt cx="457200" cy="469900"/>
          </a:xfrm>
        </p:grpSpPr>
        <p:grpSp>
          <p:nvGrpSpPr>
            <p:cNvPr id="3" name="Groupe 28"/>
            <p:cNvGrpSpPr/>
            <p:nvPr/>
          </p:nvGrpSpPr>
          <p:grpSpPr>
            <a:xfrm>
              <a:off x="5918200" y="2095500"/>
              <a:ext cx="368300" cy="355600"/>
              <a:chOff x="5918200" y="2095500"/>
              <a:chExt cx="368300" cy="3556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6057900" y="2095500"/>
                <a:ext cx="76200" cy="355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918200" y="2222500"/>
                <a:ext cx="368300" cy="889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Ellipse 24"/>
            <p:cNvSpPr/>
            <p:nvPr/>
          </p:nvSpPr>
          <p:spPr>
            <a:xfrm>
              <a:off x="5867400" y="2032000"/>
              <a:ext cx="457200" cy="469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107504" y="971436"/>
            <a:ext cx="622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Simple, reliable and powerful!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516216" y="1556792"/>
            <a:ext cx="26277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eaLnBrk="0" hangingPunct="0">
              <a:lnSpc>
                <a:spcPct val="150000"/>
              </a:lnSpc>
              <a:buFont typeface="Wingdings" pitchFamily="2" charset="2"/>
              <a:buChar char="Ü"/>
              <a:tabLst>
                <a:tab pos="503238" algn="l"/>
              </a:tabLst>
            </a:pPr>
            <a:r>
              <a:rPr lang="en-US" sz="1300" dirty="0" smtClean="0"/>
              <a:t>This “3-in-1” gearbox combines three functions in a single component: </a:t>
            </a:r>
          </a:p>
          <a:p>
            <a:pPr marL="358775" lvl="1" indent="-176213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300" dirty="0" smtClean="0"/>
              <a:t>It provides the right-angle drive.</a:t>
            </a:r>
          </a:p>
          <a:p>
            <a:pPr marL="358775" lvl="1" indent="-176213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300" dirty="0" smtClean="0"/>
              <a:t>It supports the rotor.  </a:t>
            </a:r>
          </a:p>
          <a:p>
            <a:pPr marL="358775" lvl="1" indent="-176213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300" dirty="0" smtClean="0"/>
              <a:t>It absorbs rotor stress and inertia through the flexible coupling.</a:t>
            </a:r>
          </a:p>
          <a:p>
            <a:pPr marL="182563" indent="-182563" eaLnBrk="0" hangingPunct="0">
              <a:lnSpc>
                <a:spcPct val="150000"/>
              </a:lnSpc>
              <a:buFont typeface="Wingdings" pitchFamily="2" charset="2"/>
              <a:buChar char="Ü"/>
              <a:tabLst>
                <a:tab pos="503238" algn="l"/>
              </a:tabLst>
            </a:pPr>
            <a:r>
              <a:rPr lang="en-US" sz="1300" dirty="0" smtClean="0"/>
              <a:t>The benefits are:</a:t>
            </a:r>
          </a:p>
          <a:p>
            <a:pPr marL="358775" lvl="1" indent="-176213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300" dirty="0" smtClean="0"/>
              <a:t>Fewer parts. </a:t>
            </a:r>
          </a:p>
          <a:p>
            <a:pPr marL="358775" lvl="1" indent="-176213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300" dirty="0" smtClean="0"/>
              <a:t>A more compact unit.</a:t>
            </a:r>
            <a:endParaRPr lang="en-US" sz="1300" dirty="0">
              <a:ea typeface="Times New Roman" pitchFamily="18" charset="0"/>
            </a:endParaRPr>
          </a:p>
        </p:txBody>
      </p:sp>
      <p:pic>
        <p:nvPicPr>
          <p:cNvPr id="20" name="Image 9" descr="Transmission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484784"/>
            <a:ext cx="22860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14" descr="Bielle compas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84784"/>
            <a:ext cx="2305050" cy="172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Image 11" descr="boitier spring 01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5373216"/>
            <a:ext cx="1657350" cy="1243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251520" y="3284984"/>
            <a:ext cx="62646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3-in-1 gearbox</a:t>
            </a:r>
            <a:endParaRPr lang="en-US" sz="1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25" descr="http://www.kuhn-paysagepro.fr/internet/paysage.nsf/0/7b5a35f6a346623bc1257567002cb200/Body/4.4112?OpenElement&amp;FieldElemFormat=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7025" y="344488"/>
            <a:ext cx="952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Rectangle 2"/>
          <p:cNvSpPr>
            <a:spLocks noChangeArrowheads="1"/>
          </p:cNvSpPr>
          <p:nvPr/>
        </p:nvSpPr>
        <p:spPr bwMode="auto">
          <a:xfrm>
            <a:off x="0" y="1617766"/>
            <a:ext cx="6516216" cy="2308324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 smtClean="0"/>
              <a:t>Self-aspirating housing shape combined with a rotor speed of 2530 rpm = </a:t>
            </a:r>
            <a:r>
              <a:rPr lang="en-US" sz="1200" b="1" dirty="0" smtClean="0"/>
              <a:t>cutting quality.</a:t>
            </a: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 smtClean="0"/>
              <a:t>Effective cutting width: 1.60 m, 2,00 m or 2,30m</a:t>
            </a: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 smtClean="0"/>
              <a:t>Rotor: 42 spoon flails for 1.60m  / 54 spoon flails for 2,00m  / 60 spoon flails for 2,30m</a:t>
            </a: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 smtClean="0"/>
              <a:t>Wear shoes with rounded profile = </a:t>
            </a:r>
            <a:r>
              <a:rPr lang="en-US" sz="1200" b="1" dirty="0" smtClean="0"/>
              <a:t>smoother sliding action.</a:t>
            </a: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 smtClean="0"/>
              <a:t>Integrated external half-bearing = </a:t>
            </a:r>
            <a:r>
              <a:rPr lang="en-US" sz="1200" b="1" dirty="0" smtClean="0"/>
              <a:t>protection</a:t>
            </a:r>
            <a:r>
              <a:rPr lang="en-US" sz="1200" dirty="0" smtClean="0"/>
              <a:t>.</a:t>
            </a: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 smtClean="0"/>
              <a:t>Wire and twine protection baffles = </a:t>
            </a:r>
            <a:r>
              <a:rPr lang="en-US" sz="1200" b="1" dirty="0" smtClean="0"/>
              <a:t>protected bearings.</a:t>
            </a: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 smtClean="0"/>
              <a:t>Front and rear flaps = </a:t>
            </a:r>
            <a:r>
              <a:rPr lang="en-US" sz="1200" b="1" dirty="0" smtClean="0"/>
              <a:t>projection guard.</a:t>
            </a: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 smtClean="0"/>
              <a:t>Xtrem sensor roller (168 mm diameter) with removable ends as standard.</a:t>
            </a:r>
            <a:endParaRPr lang="en-US" sz="1200" dirty="0"/>
          </a:p>
        </p:txBody>
      </p:sp>
      <p:sp>
        <p:nvSpPr>
          <p:cNvPr id="10251" name="AutoShape 73"/>
          <p:cNvSpPr>
            <a:spLocks noChangeArrowheads="1"/>
          </p:cNvSpPr>
          <p:nvPr/>
        </p:nvSpPr>
        <p:spPr bwMode="auto">
          <a:xfrm>
            <a:off x="144016" y="112252"/>
            <a:ext cx="8244408" cy="58044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tIns="10800" bIns="8280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sz="2400" b="1" dirty="0" smtClean="0"/>
              <a:t>Flail head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16216" y="792088"/>
            <a:ext cx="2627784" cy="606591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6551712" y="1628800"/>
            <a:ext cx="2592288" cy="364715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marL="182563" indent="-182563" eaLnBrk="0" hangingPunct="0">
              <a:lnSpc>
                <a:spcPct val="150000"/>
              </a:lnSpc>
              <a:buFont typeface="Wingdings" pitchFamily="2" charset="2"/>
              <a:buChar char="Ü"/>
              <a:tabLst>
                <a:tab pos="503238" algn="l"/>
              </a:tabLst>
            </a:pPr>
            <a:r>
              <a:rPr lang="en-US" sz="1400" dirty="0" smtClean="0"/>
              <a:t>The rotor is symmetrical. This means that the two mounting flanges are identical.</a:t>
            </a:r>
          </a:p>
          <a:p>
            <a:pPr marL="182563" indent="-182563" eaLnBrk="0" hangingPunct="0">
              <a:lnSpc>
                <a:spcPct val="150000"/>
              </a:lnSpc>
              <a:buFont typeface="Wingdings" pitchFamily="2" charset="2"/>
              <a:buChar char="Ü"/>
              <a:tabLst>
                <a:tab pos="503238" algn="l"/>
              </a:tabLst>
            </a:pPr>
            <a:r>
              <a:rPr lang="en-US" sz="1400" dirty="0" smtClean="0"/>
              <a:t>The advantages are: </a:t>
            </a:r>
          </a:p>
          <a:p>
            <a:pPr marL="358775" lvl="1" indent="-176213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 smtClean="0"/>
              <a:t>The leading direction of the knives and lugs can be reversed.</a:t>
            </a:r>
          </a:p>
          <a:p>
            <a:pPr marL="358775" lvl="1" indent="-176213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 smtClean="0"/>
              <a:t>The rotor can be removed without touching the bearing.</a:t>
            </a:r>
            <a:endParaRPr lang="en-US" sz="1400" dirty="0">
              <a:cs typeface="Times New Roman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372200" y="1052736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 Product        points</a:t>
            </a:r>
            <a:endParaRPr lang="en-US" dirty="0">
              <a:latin typeface="Arial Black" pitchFamily="34" charset="0"/>
            </a:endParaRPr>
          </a:p>
        </p:txBody>
      </p:sp>
      <p:grpSp>
        <p:nvGrpSpPr>
          <p:cNvPr id="2" name="Groupe 22"/>
          <p:cNvGrpSpPr/>
          <p:nvPr/>
        </p:nvGrpSpPr>
        <p:grpSpPr>
          <a:xfrm>
            <a:off x="7643192" y="1014884"/>
            <a:ext cx="457200" cy="469900"/>
            <a:chOff x="5867400" y="2032000"/>
            <a:chExt cx="457200" cy="469900"/>
          </a:xfrm>
        </p:grpSpPr>
        <p:grpSp>
          <p:nvGrpSpPr>
            <p:cNvPr id="3" name="Groupe 28"/>
            <p:cNvGrpSpPr/>
            <p:nvPr/>
          </p:nvGrpSpPr>
          <p:grpSpPr>
            <a:xfrm>
              <a:off x="5918200" y="2095500"/>
              <a:ext cx="368300" cy="355600"/>
              <a:chOff x="5918200" y="2095500"/>
              <a:chExt cx="368300" cy="3556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6057900" y="2095500"/>
                <a:ext cx="76200" cy="355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918200" y="2222500"/>
                <a:ext cx="368300" cy="889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Ellipse 24"/>
            <p:cNvSpPr/>
            <p:nvPr/>
          </p:nvSpPr>
          <p:spPr>
            <a:xfrm>
              <a:off x="5867400" y="2032000"/>
              <a:ext cx="457200" cy="469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149200" y="980728"/>
            <a:ext cx="622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Cutting width: 1.60 m / 2.00 m / 2.30 m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7" name="Image 33" descr="Patin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437112"/>
            <a:ext cx="1328738" cy="99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 10" descr="tRotor_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38" y="4437112"/>
            <a:ext cx="1571625" cy="2093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age 11" descr="tImage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6083" y="4437112"/>
            <a:ext cx="847725" cy="113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Image 35" descr="Rotor_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751" y="4437112"/>
            <a:ext cx="1368425" cy="102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Image 37" descr="Rouleau palpeur_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751" y="5661248"/>
            <a:ext cx="1368425" cy="102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0" name="Groupe 29"/>
          <p:cNvGrpSpPr/>
          <p:nvPr/>
        </p:nvGrpSpPr>
        <p:grpSpPr>
          <a:xfrm>
            <a:off x="6659563" y="5254625"/>
            <a:ext cx="2484437" cy="1511300"/>
            <a:chOff x="6659563" y="4797425"/>
            <a:chExt cx="2484437" cy="1511300"/>
          </a:xfrm>
        </p:grpSpPr>
        <p:sp>
          <p:nvSpPr>
            <p:cNvPr id="32" name="Flèche courbée vers la droite 31"/>
            <p:cNvSpPr/>
            <p:nvPr/>
          </p:nvSpPr>
          <p:spPr>
            <a:xfrm>
              <a:off x="6659563" y="4797425"/>
              <a:ext cx="360362" cy="568325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Flèche courbée vers la gauche 32"/>
            <p:cNvSpPr/>
            <p:nvPr/>
          </p:nvSpPr>
          <p:spPr>
            <a:xfrm>
              <a:off x="8604250" y="5516563"/>
              <a:ext cx="539750" cy="792162"/>
            </a:xfrm>
            <a:prstGeom prst="curvedLeftArrow">
              <a:avLst>
                <a:gd name="adj1" fmla="val 20892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34" name="Image 33" descr="Rotor Pro 80cv - fleaux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47025" y="5361695"/>
            <a:ext cx="1601661" cy="1224136"/>
          </a:xfrm>
          <a:prstGeom prst="rect">
            <a:avLst/>
          </a:prstGeom>
          <a:ln w="28575">
            <a:solidFill>
              <a:srgbClr val="FFFFFF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516216" y="792088"/>
            <a:ext cx="2627784" cy="606591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96" name="Line 2"/>
          <p:cNvSpPr>
            <a:spLocks noChangeShapeType="1"/>
          </p:cNvSpPr>
          <p:nvPr/>
        </p:nvSpPr>
        <p:spPr bwMode="auto">
          <a:xfrm flipV="1">
            <a:off x="6315075" y="2547938"/>
            <a:ext cx="1295400" cy="3733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97" name="AutoShape 73"/>
          <p:cNvSpPr>
            <a:spLocks noChangeArrowheads="1"/>
          </p:cNvSpPr>
          <p:nvPr/>
        </p:nvSpPr>
        <p:spPr bwMode="auto">
          <a:xfrm>
            <a:off x="179512" y="142875"/>
            <a:ext cx="6429375" cy="635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tIns="10800" bIns="8280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sz="2400" b="1" dirty="0" smtClean="0"/>
              <a:t>Controls</a:t>
            </a:r>
            <a:endParaRPr lang="en-US" sz="2000" b="1" dirty="0"/>
          </a:p>
        </p:txBody>
      </p:sp>
      <p:pic>
        <p:nvPicPr>
          <p:cNvPr id="8202" name="Picture 25" descr="http://www.kuhn-paysagepro.fr/internet/paysage.nsf/0/7b5a35f6a346623bc1257567002cb200/Body/4.4112?OpenElement&amp;FieldElemFormat=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7025" y="344488"/>
            <a:ext cx="952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Rectangle 2"/>
          <p:cNvSpPr>
            <a:spLocks noChangeArrowheads="1"/>
          </p:cNvSpPr>
          <p:nvPr/>
        </p:nvSpPr>
        <p:spPr bwMode="auto">
          <a:xfrm>
            <a:off x="107504" y="1895118"/>
            <a:ext cx="6263680" cy="20313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/>
              <a:t>The tractor must basically be equipped with one single-acting valve with float position, a double-acting valve and a free return.</a:t>
            </a: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The Spring-Longer receives a so-called circuit selector control as standard.</a:t>
            </a: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The circuit selector is connected to the tractor’s single-acting valve.</a:t>
            </a: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In turn, it controls vertical offset and flail head orientation.</a:t>
            </a: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Finally, the tractor’s double-acting valve controls horizontal offset.</a:t>
            </a:r>
            <a:endParaRPr lang="en-US" sz="1400" dirty="0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6516216" y="2110030"/>
            <a:ext cx="2627784" cy="156966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  <a:buFont typeface="Wingdings" pitchFamily="2" charset="2"/>
              <a:buChar char=""/>
              <a:tabLst>
                <a:tab pos="503238" algn="l"/>
              </a:tabLst>
            </a:pPr>
            <a:r>
              <a:rPr lang="en-US" sz="1600" dirty="0" smtClean="0"/>
              <a:t> The combination of two functions on the same joystick results in easier machine control.</a:t>
            </a:r>
            <a:endParaRPr lang="en-US" sz="1600" dirty="0">
              <a:ea typeface="Times New Roman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372200" y="1052736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 Product         points</a:t>
            </a:r>
            <a:endParaRPr lang="en-US" dirty="0">
              <a:latin typeface="Arial Black" pitchFamily="34" charset="0"/>
            </a:endParaRPr>
          </a:p>
        </p:txBody>
      </p:sp>
      <p:grpSp>
        <p:nvGrpSpPr>
          <p:cNvPr id="2" name="Groupe 27"/>
          <p:cNvGrpSpPr/>
          <p:nvPr/>
        </p:nvGrpSpPr>
        <p:grpSpPr>
          <a:xfrm>
            <a:off x="7643192" y="1014884"/>
            <a:ext cx="457200" cy="469900"/>
            <a:chOff x="5867400" y="2032000"/>
            <a:chExt cx="457200" cy="469900"/>
          </a:xfrm>
        </p:grpSpPr>
        <p:grpSp>
          <p:nvGrpSpPr>
            <p:cNvPr id="3" name="Groupe 28"/>
            <p:cNvGrpSpPr/>
            <p:nvPr/>
          </p:nvGrpSpPr>
          <p:grpSpPr>
            <a:xfrm>
              <a:off x="5918200" y="2095500"/>
              <a:ext cx="368300" cy="355600"/>
              <a:chOff x="5918200" y="2095500"/>
              <a:chExt cx="368300" cy="3556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057900" y="2095500"/>
                <a:ext cx="76200" cy="355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918200" y="2222500"/>
                <a:ext cx="368300" cy="889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Ellipse 29"/>
            <p:cNvSpPr/>
            <p:nvPr/>
          </p:nvSpPr>
          <p:spPr>
            <a:xfrm>
              <a:off x="5867400" y="2032000"/>
              <a:ext cx="457200" cy="469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149200" y="971436"/>
            <a:ext cx="622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Circuit selector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3" name="Picture 18" descr="Sélecteur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653136"/>
            <a:ext cx="2487423" cy="1866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ge 21" descr="Etang_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588708">
            <a:off x="3351847" y="4640315"/>
            <a:ext cx="2519115" cy="1889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6516217" y="4293096"/>
            <a:ext cx="262778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 functions, </a:t>
            </a:r>
          </a:p>
          <a:p>
            <a:pPr algn="ctr"/>
            <a:r>
              <a:rPr lang="en-US" sz="3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en-US" sz="3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joystick</a:t>
            </a:r>
            <a:endParaRPr lang="en-US" sz="3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theme/theme1.xml><?xml version="1.0" encoding="utf-8"?>
<a:theme xmlns:a="http://schemas.openxmlformats.org/drawingml/2006/main" name="PowerPoint">
  <a:themeElements>
    <a:clrScheme name="KUHN_20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transition 2011">
  <a:themeElements>
    <a:clrScheme name="KUHN_20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PT_4-3_KUHN-GROUP">
  <a:themeElements>
    <a:clrScheme name="Personnalisé 1">
      <a:dk1>
        <a:srgbClr val="59595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4-3_KUHN-GROUP.potx [Lecture seule]" id="{CD3BB155-BF5C-4476-BB51-558D80E4F00A}" vid="{FEBCC632-2C1E-4D4A-B9B5-72F2C1B0B114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6554</TotalTime>
  <Words>1158</Words>
  <Application>Microsoft Office PowerPoint</Application>
  <PresentationFormat>Affichage à l'écran (4:3)</PresentationFormat>
  <Paragraphs>224</Paragraphs>
  <Slides>14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Batang</vt:lpstr>
      <vt:lpstr>Calibri</vt:lpstr>
      <vt:lpstr>KabelBoldITC</vt:lpstr>
      <vt:lpstr>Times New Roman</vt:lpstr>
      <vt:lpstr>Wingdings</vt:lpstr>
      <vt:lpstr>PowerPoint</vt:lpstr>
      <vt:lpstr>Modèle transition 2011</vt:lpstr>
      <vt:lpstr>PPT_4-3_KUHN-GROUP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Transport position</vt:lpstr>
      <vt:lpstr>Présentation PowerPoint</vt:lpstr>
      <vt:lpstr>Présentation PowerPoint</vt:lpstr>
      <vt:lpstr>Présentation PowerPoint</vt:lpstr>
      <vt:lpstr>Présentation PowerPoint</vt:lpstr>
    </vt:vector>
  </TitlesOfParts>
  <Company>kuhn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audpb</dc:creator>
  <cp:lastModifiedBy>Corinne RIBAILLY</cp:lastModifiedBy>
  <cp:revision>593</cp:revision>
  <dcterms:created xsi:type="dcterms:W3CDTF">2011-10-24T06:57:07Z</dcterms:created>
  <dcterms:modified xsi:type="dcterms:W3CDTF">2018-01-19T16:42:34Z</dcterms:modified>
</cp:coreProperties>
</file>